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6" r:id="rId1"/>
  </p:sldMasterIdLst>
  <p:notesMasterIdLst>
    <p:notesMasterId r:id="rId7"/>
  </p:notesMasterIdLst>
  <p:sldIdLst>
    <p:sldId id="270" r:id="rId2"/>
    <p:sldId id="271" r:id="rId3"/>
    <p:sldId id="273" r:id="rId4"/>
    <p:sldId id="274" r:id="rId5"/>
    <p:sldId id="275" r:id="rId6"/>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2586"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710837-3AE1-9740-B4C8-5A8873097B53}" type="datetimeFigureOut">
              <a:rPr lang="en-US" smtClean="0"/>
              <a:t>3/23/2018</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A3FD2C-7C7C-DD42-A4EB-A414C0B29744}" type="slidenum">
              <a:rPr lang="en-US" smtClean="0"/>
              <a:t>‹#›</a:t>
            </a:fld>
            <a:endParaRPr lang="en-US"/>
          </a:p>
        </p:txBody>
      </p:sp>
    </p:spTree>
    <p:extLst>
      <p:ext uri="{BB962C8B-B14F-4D97-AF65-F5344CB8AC3E}">
        <p14:creationId xmlns:p14="http://schemas.microsoft.com/office/powerpoint/2010/main" val="10071251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additional information</a:t>
            </a:r>
            <a:r>
              <a:rPr lang="en-US" baseline="0" dirty="0" smtClean="0"/>
              <a:t> and resources, visit https://www.isvma.org/pet-oral-health-page/</a:t>
            </a:r>
          </a:p>
          <a:p>
            <a:endParaRPr lang="en-US" dirty="0"/>
          </a:p>
        </p:txBody>
      </p:sp>
      <p:sp>
        <p:nvSpPr>
          <p:cNvPr id="4" name="Slide Number Placeholder 3"/>
          <p:cNvSpPr>
            <a:spLocks noGrp="1"/>
          </p:cNvSpPr>
          <p:nvPr>
            <p:ph type="sldNum" sz="quarter" idx="10"/>
          </p:nvPr>
        </p:nvSpPr>
        <p:spPr/>
        <p:txBody>
          <a:bodyPr/>
          <a:lstStyle/>
          <a:p>
            <a:fld id="{A7A3FD2C-7C7C-DD42-A4EB-A414C0B29744}" type="slidenum">
              <a:rPr lang="en-US" smtClean="0"/>
              <a:t>1</a:t>
            </a:fld>
            <a:endParaRPr lang="en-US"/>
          </a:p>
        </p:txBody>
      </p:sp>
    </p:spTree>
    <p:extLst>
      <p:ext uri="{BB962C8B-B14F-4D97-AF65-F5344CB8AC3E}">
        <p14:creationId xmlns:p14="http://schemas.microsoft.com/office/powerpoint/2010/main" val="392138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Quiz </a:t>
            </a:r>
            <a:r>
              <a:rPr lang="en-US" dirty="0" err="1" smtClean="0"/>
              <a:t>Ansers</a:t>
            </a:r>
            <a:r>
              <a:rPr lang="en-US" dirty="0" smtClean="0"/>
              <a:t>: 42</a:t>
            </a:r>
            <a:r>
              <a:rPr lang="en-US" baseline="0" dirty="0" smtClean="0"/>
              <a:t> teeth for adult dog; 30 teeth for an adult cat</a:t>
            </a:r>
            <a:endParaRPr lang="en-US" dirty="0"/>
          </a:p>
        </p:txBody>
      </p:sp>
      <p:sp>
        <p:nvSpPr>
          <p:cNvPr id="4" name="Slide Number Placeholder 3"/>
          <p:cNvSpPr>
            <a:spLocks noGrp="1"/>
          </p:cNvSpPr>
          <p:nvPr>
            <p:ph type="sldNum" sz="quarter" idx="10"/>
          </p:nvPr>
        </p:nvSpPr>
        <p:spPr/>
        <p:txBody>
          <a:bodyPr/>
          <a:lstStyle/>
          <a:p>
            <a:fld id="{A801C83F-B93B-4ADF-940F-93FCCFF6B025}" type="slidenum">
              <a:rPr lang="en-US" smtClean="0"/>
              <a:pPr/>
              <a:t>5</a:t>
            </a:fld>
            <a:endParaRPr lang="en-US"/>
          </a:p>
        </p:txBody>
      </p:sp>
    </p:spTree>
    <p:extLst>
      <p:ext uri="{BB962C8B-B14F-4D97-AF65-F5344CB8AC3E}">
        <p14:creationId xmlns:p14="http://schemas.microsoft.com/office/powerpoint/2010/main" val="1366764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CA"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D75D652F-FB71-1445-8F1B-BB6F8CD2D722}"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75D652F-FB71-1445-8F1B-BB6F8CD2D722}"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3D793-52C2-B448-8DAC-74D5D37C4AF1}"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75D652F-FB71-1445-8F1B-BB6F8CD2D722}"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3D793-52C2-B448-8DAC-74D5D37C4AF1}"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75D652F-FB71-1445-8F1B-BB6F8CD2D722}"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3D793-52C2-B448-8DAC-74D5D37C4AF1}"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D75D652F-FB71-1445-8F1B-BB6F8CD2D722}"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3D793-52C2-B448-8DAC-74D5D37C4AF1}"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D75D652F-FB71-1445-8F1B-BB6F8CD2D722}" type="datetimeFigureOut">
              <a:rPr lang="en-US" smtClean="0"/>
              <a:pPr/>
              <a:t>3/23/2018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3D793-52C2-B448-8DAC-74D5D37C4AF1}"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D75D652F-FB71-1445-8F1B-BB6F8CD2D722}" type="datetimeFigureOut">
              <a:rPr lang="en-US" smtClean="0"/>
              <a:pPr/>
              <a:t>3/23/2018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3D793-52C2-B448-8DAC-74D5D37C4AF1}"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D75D652F-FB71-1445-8F1B-BB6F8CD2D722}" type="datetimeFigureOut">
              <a:rPr lang="en-US" smtClean="0"/>
              <a:pPr/>
              <a:t>3/23/2018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3D793-52C2-B448-8DAC-74D5D37C4AF1}"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5D652F-FB71-1445-8F1B-BB6F8CD2D722}" type="datetimeFigureOut">
              <a:rPr lang="en-US" smtClean="0"/>
              <a:pPr/>
              <a:t>3/23/2018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3D793-52C2-B448-8DAC-74D5D37C4AF1}"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75D652F-FB71-1445-8F1B-BB6F8CD2D722}" type="datetimeFigureOut">
              <a:rPr lang="en-US" smtClean="0"/>
              <a:pPr/>
              <a:t>3/23/2018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3D793-52C2-B448-8DAC-74D5D37C4AF1}"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75D652F-FB71-1445-8F1B-BB6F8CD2D722}" type="datetimeFigureOut">
              <a:rPr lang="en-US" smtClean="0"/>
              <a:pPr/>
              <a:t>3/23/2018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3D793-52C2-B448-8DAC-74D5D37C4AF1}"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75D652F-FB71-1445-8F1B-BB6F8CD2D722}" type="datetimeFigureOut">
              <a:rPr lang="en-US" smtClean="0"/>
              <a:pPr/>
              <a:t>3/23/2018</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DAD3D793-52C2-B448-8DAC-74D5D37C4AF1}"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avdc.org/" TargetMode="External"/><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2.jpg"/><Relationship Id="rId4" Type="http://schemas.openxmlformats.org/officeDocument/2006/relationships/hyperlink" Target="http://www.aaha.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304340" y="293140"/>
            <a:ext cx="5854087" cy="1562159"/>
          </a:xfrm>
          <a:prstGeom prst="rect">
            <a:avLst/>
          </a:prstGeom>
        </p:spPr>
        <p:txBody>
          <a:bodyPr wrap="square">
            <a:spAutoFit/>
          </a:bodyPr>
          <a:lstStyle/>
          <a:p>
            <a:pPr>
              <a:lnSpc>
                <a:spcPct val="115000"/>
              </a:lnSpc>
              <a:spcAft>
                <a:spcPts val="1000"/>
              </a:spcAft>
            </a:pPr>
            <a:r>
              <a:rPr lang="en-US" sz="2000" dirty="0" smtClean="0">
                <a:solidFill>
                  <a:schemeClr val="accent6"/>
                </a:solidFill>
                <a:latin typeface="Arial Black" panose="020B0A04020102020204" pitchFamily="34" charset="0"/>
                <a:ea typeface="Calibri" panose="020F0502020204030204" pitchFamily="34" charset="0"/>
                <a:cs typeface="Times New Roman" panose="02020603050405020304" pitchFamily="18" charset="0"/>
              </a:rPr>
              <a:t>				Did </a:t>
            </a:r>
            <a:r>
              <a:rPr lang="en-US" sz="2000" dirty="0">
                <a:solidFill>
                  <a:schemeClr val="accent6"/>
                </a:solidFill>
                <a:latin typeface="Arial Black" panose="020B0A04020102020204" pitchFamily="34" charset="0"/>
                <a:ea typeface="Calibri" panose="020F0502020204030204" pitchFamily="34" charset="0"/>
                <a:cs typeface="Times New Roman" panose="02020603050405020304" pitchFamily="18" charset="0"/>
              </a:rPr>
              <a:t>Y</a:t>
            </a:r>
            <a:r>
              <a:rPr lang="en-US" sz="2000" dirty="0" smtClean="0">
                <a:solidFill>
                  <a:schemeClr val="accent6"/>
                </a:solidFill>
                <a:latin typeface="Arial Black" panose="020B0A04020102020204" pitchFamily="34" charset="0"/>
                <a:ea typeface="Calibri" panose="020F0502020204030204" pitchFamily="34" charset="0"/>
                <a:cs typeface="Times New Roman" panose="02020603050405020304" pitchFamily="18" charset="0"/>
              </a:rPr>
              <a:t>ou Know?</a:t>
            </a:r>
            <a:br>
              <a:rPr lang="en-US" sz="2000" dirty="0" smtClean="0">
                <a:solidFill>
                  <a:schemeClr val="accent6"/>
                </a:solidFill>
                <a:latin typeface="Arial Black" panose="020B0A04020102020204" pitchFamily="34" charset="0"/>
                <a:ea typeface="Calibri" panose="020F0502020204030204" pitchFamily="34" charset="0"/>
                <a:cs typeface="Times New Roman" panose="02020603050405020304" pitchFamily="18" charset="0"/>
              </a:rPr>
            </a:br>
            <a:r>
              <a:rPr lang="en-US" sz="1600" dirty="0" smtClean="0">
                <a:solidFill>
                  <a:schemeClr val="bg2"/>
                </a:solidFill>
                <a:latin typeface="Arial Black" panose="020B0A04020102020204" pitchFamily="34" charset="0"/>
                <a:ea typeface="Calibri" panose="020F0502020204030204" pitchFamily="34" charset="0"/>
                <a:cs typeface="Times New Roman" panose="02020603050405020304" pitchFamily="18" charset="0"/>
              </a:rPr>
              <a:t>Oral </a:t>
            </a:r>
            <a:r>
              <a:rPr lang="en-US" sz="1600" dirty="0">
                <a:solidFill>
                  <a:schemeClr val="bg2"/>
                </a:solidFill>
                <a:latin typeface="Arial Black" panose="020B0A04020102020204" pitchFamily="34" charset="0"/>
                <a:ea typeface="Calibri" panose="020F0502020204030204" pitchFamily="34" charset="0"/>
                <a:cs typeface="Times New Roman" panose="02020603050405020304" pitchFamily="18" charset="0"/>
              </a:rPr>
              <a:t>disease could be considered to be the most common health problem seen in dogs and cats and may contribute to other health conditions such as heart disease, kidney disease and diabetes.</a:t>
            </a:r>
            <a:endParaRPr lang="en-US" sz="1600" dirty="0">
              <a:solidFill>
                <a:schemeClr val="bg2"/>
              </a:solidFill>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0" y="5375125"/>
            <a:ext cx="6725797" cy="3749231"/>
          </a:xfrm>
          <a:prstGeom prst="rect">
            <a:avLst/>
          </a:prstGeom>
        </p:spPr>
        <p:txBody>
          <a:bodyPr wrap="square">
            <a:spAutoFit/>
          </a:bodyPr>
          <a:lstStyle/>
          <a:p>
            <a:pPr>
              <a:lnSpc>
                <a:spcPct val="115000"/>
              </a:lnSpc>
            </a:pPr>
            <a:r>
              <a:rPr lang="en-US" sz="1600" b="1" dirty="0">
                <a:solidFill>
                  <a:schemeClr val="bg2"/>
                </a:solidFill>
                <a:latin typeface="Arial" panose="020B0604020202020204" pitchFamily="34" charset="0"/>
                <a:ea typeface="Calibri" panose="020F0502020204030204" pitchFamily="34" charset="0"/>
                <a:cs typeface="Arial" panose="020B0604020202020204" pitchFamily="34" charset="0"/>
              </a:rPr>
              <a:t>What is periodontal disease?</a:t>
            </a:r>
          </a:p>
          <a:p>
            <a:pPr marL="342900" marR="0" lvl="0" indent="-342900">
              <a:lnSpc>
                <a:spcPct val="115000"/>
              </a:lnSpc>
              <a:spcBef>
                <a:spcPts val="0"/>
              </a:spcBef>
              <a:spcAft>
                <a:spcPts val="0"/>
              </a:spcAft>
              <a:buFont typeface="Calibri" panose="020F0502020204030204" pitchFamily="34" charset="0"/>
              <a:buChar char="-"/>
            </a:pP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Periodontal disease is an infection of the tissue surrounding the teeth. </a:t>
            </a:r>
          </a:p>
          <a:p>
            <a:pPr>
              <a:lnSpc>
                <a:spcPct val="115000"/>
              </a:lnSpc>
            </a:pP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 </a:t>
            </a:r>
          </a:p>
          <a:p>
            <a:pPr>
              <a:lnSpc>
                <a:spcPct val="115000"/>
              </a:lnSpc>
            </a:pPr>
            <a:r>
              <a:rPr lang="en-US" sz="1600" b="1" dirty="0">
                <a:solidFill>
                  <a:schemeClr val="bg2"/>
                </a:solidFill>
                <a:latin typeface="Arial" panose="020B0604020202020204" pitchFamily="34" charset="0"/>
                <a:ea typeface="Calibri" panose="020F0502020204030204" pitchFamily="34" charset="0"/>
                <a:cs typeface="Arial" panose="020B0604020202020204" pitchFamily="34" charset="0"/>
              </a:rPr>
              <a:t>What causes dental disease?</a:t>
            </a:r>
          </a:p>
          <a:p>
            <a:pPr marL="342900" marR="0" lvl="0" indent="-342900">
              <a:lnSpc>
                <a:spcPct val="115000"/>
              </a:lnSpc>
              <a:spcBef>
                <a:spcPts val="0"/>
              </a:spcBef>
              <a:spcAft>
                <a:spcPts val="0"/>
              </a:spcAft>
              <a:buFont typeface="Calibri" panose="020F0502020204030204" pitchFamily="34" charset="0"/>
              <a:buChar char="-"/>
            </a:pP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A thin film of protein from saliva, food particles and dead cells form on teeth and gums. </a:t>
            </a:r>
          </a:p>
          <a:p>
            <a:pPr marL="342900" marR="0" lvl="0" indent="-342900">
              <a:lnSpc>
                <a:spcPct val="115000"/>
              </a:lnSpc>
              <a:spcBef>
                <a:spcPts val="0"/>
              </a:spcBef>
              <a:spcAft>
                <a:spcPts val="0"/>
              </a:spcAft>
              <a:buFont typeface="Calibri" panose="020F0502020204030204" pitchFamily="34" charset="0"/>
              <a:buChar char="-"/>
            </a:pP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Bacteria in the form of plaque attaches to the teeth. When that bacteria dies, the saliva calcifies it and turns it into calculus (tartar). As it progresses, it causes more and more damage to the teeth and surrounding gum tissue.</a:t>
            </a:r>
          </a:p>
          <a:p>
            <a:pPr marL="742950" marR="0" lvl="1" indent="-285750">
              <a:lnSpc>
                <a:spcPct val="115000"/>
              </a:lnSpc>
              <a:spcBef>
                <a:spcPts val="0"/>
              </a:spcBef>
              <a:spcAft>
                <a:spcPts val="0"/>
              </a:spcAft>
              <a:buFont typeface="Courier New" panose="02070309020205020404" pitchFamily="49" charset="0"/>
              <a:buChar char="o"/>
            </a:pP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Most dental disease occurs below the </a:t>
            </a:r>
            <a:r>
              <a:rPr lang="en-US" sz="1600" dirty="0" err="1">
                <a:solidFill>
                  <a:schemeClr val="bg2"/>
                </a:solidFill>
                <a:latin typeface="Arial" panose="020B0604020202020204" pitchFamily="34" charset="0"/>
                <a:ea typeface="Calibri" panose="020F0502020204030204" pitchFamily="34" charset="0"/>
                <a:cs typeface="Arial" panose="020B0604020202020204" pitchFamily="34" charset="0"/>
              </a:rPr>
              <a:t>gumline</a:t>
            </a: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 where it is not visible.</a:t>
            </a:r>
            <a:endParaRPr lang="en-US" sz="16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039" y="2020552"/>
            <a:ext cx="3955057" cy="33545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5040" y="8863375"/>
            <a:ext cx="662848" cy="220949"/>
          </a:xfrm>
          <a:prstGeom prst="rect">
            <a:avLst/>
          </a:prstGeom>
        </p:spPr>
      </p:pic>
    </p:spTree>
    <p:extLst>
      <p:ext uri="{BB962C8B-B14F-4D97-AF65-F5344CB8AC3E}">
        <p14:creationId xmlns:p14="http://schemas.microsoft.com/office/powerpoint/2010/main" val="3396855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480610" y="5031171"/>
            <a:ext cx="6195612" cy="3576364"/>
          </a:xfrm>
          <a:prstGeom prst="rect">
            <a:avLst/>
          </a:prstGeom>
        </p:spPr>
        <p:txBody>
          <a:bodyPr wrap="square">
            <a:spAutoFit/>
          </a:bodyPr>
          <a:lstStyle/>
          <a:p>
            <a:r>
              <a:rPr lang="en-US" sz="1600" b="1" dirty="0" smtClean="0">
                <a:solidFill>
                  <a:schemeClr val="bg2"/>
                </a:solidFill>
                <a:latin typeface="Arial" panose="020B0604020202020204" pitchFamily="34" charset="0"/>
                <a:ea typeface="Calibri" panose="020F0502020204030204" pitchFamily="34" charset="0"/>
                <a:cs typeface="Arial" panose="020B0604020202020204" pitchFamily="34" charset="0"/>
              </a:rPr>
              <a:t>Stage 1: </a:t>
            </a:r>
            <a:r>
              <a:rPr lang="en-US" sz="1600" dirty="0" smtClean="0">
                <a:solidFill>
                  <a:schemeClr val="bg2"/>
                </a:solidFill>
                <a:latin typeface="Arial" panose="020B0604020202020204" pitchFamily="34" charset="0"/>
                <a:ea typeface="Calibri" panose="020F0502020204030204" pitchFamily="34" charset="0"/>
                <a:cs typeface="Arial" panose="020B0604020202020204" pitchFamily="34" charset="0"/>
              </a:rPr>
              <a:t>Healthy mouth with normal bacterial flora</a:t>
            </a: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 healthy gums and minimal plaque buildup</a:t>
            </a:r>
            <a:r>
              <a:rPr lang="en-US" sz="1600" dirty="0" smtClean="0">
                <a:solidFill>
                  <a:schemeClr val="bg2"/>
                </a:solidFill>
                <a:latin typeface="Arial" panose="020B0604020202020204" pitchFamily="34" charset="0"/>
                <a:ea typeface="Calibri" panose="020F0502020204030204" pitchFamily="34" charset="0"/>
                <a:cs typeface="Arial" panose="020B0604020202020204" pitchFamily="34" charset="0"/>
              </a:rPr>
              <a:t>.</a:t>
            </a:r>
            <a:br>
              <a:rPr lang="en-US" sz="1600" dirty="0" smtClean="0">
                <a:solidFill>
                  <a:schemeClr val="bg2"/>
                </a:solidFill>
                <a:latin typeface="Arial" panose="020B0604020202020204" pitchFamily="34" charset="0"/>
                <a:ea typeface="Calibri" panose="020F0502020204030204" pitchFamily="34" charset="0"/>
                <a:cs typeface="Arial" panose="020B0604020202020204" pitchFamily="34" charset="0"/>
              </a:rPr>
            </a:br>
            <a:endParaRPr lang="en-US" sz="1600" dirty="0">
              <a:solidFill>
                <a:schemeClr val="bg2"/>
              </a:solidFill>
              <a:latin typeface="Arial" panose="020B0604020202020204" pitchFamily="34" charset="0"/>
              <a:ea typeface="Calibri" panose="020F0502020204030204" pitchFamily="34" charset="0"/>
              <a:cs typeface="Arial" panose="020B0604020202020204" pitchFamily="34" charset="0"/>
            </a:endParaRPr>
          </a:p>
          <a:p>
            <a:r>
              <a:rPr lang="en-US" sz="1600" b="1" dirty="0">
                <a:solidFill>
                  <a:schemeClr val="bg2"/>
                </a:solidFill>
                <a:latin typeface="Arial" panose="020B0604020202020204" pitchFamily="34" charset="0"/>
                <a:ea typeface="Calibri" panose="020F0502020204030204" pitchFamily="34" charset="0"/>
                <a:cs typeface="Arial" panose="020B0604020202020204" pitchFamily="34" charset="0"/>
              </a:rPr>
              <a:t>Stage 2: </a:t>
            </a: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B</a:t>
            </a:r>
            <a:r>
              <a:rPr lang="en-US" sz="1600" dirty="0" smtClean="0">
                <a:solidFill>
                  <a:schemeClr val="bg2"/>
                </a:solidFill>
                <a:latin typeface="Arial" panose="020B0604020202020204" pitchFamily="34" charset="0"/>
                <a:ea typeface="Calibri" panose="020F0502020204030204" pitchFamily="34" charset="0"/>
                <a:cs typeface="Arial" panose="020B0604020202020204" pitchFamily="34" charset="0"/>
              </a:rPr>
              <a:t>eginning </a:t>
            </a: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stages of dental disease – you can see inflammation of the gum tissue caused by </a:t>
            </a:r>
            <a:r>
              <a:rPr lang="en-US" sz="1600" dirty="0" smtClean="0">
                <a:solidFill>
                  <a:schemeClr val="bg2"/>
                </a:solidFill>
                <a:latin typeface="Arial" panose="020B0604020202020204" pitchFamily="34" charset="0"/>
                <a:ea typeface="Calibri" panose="020F0502020204030204" pitchFamily="34" charset="0"/>
                <a:cs typeface="Arial" panose="020B0604020202020204" pitchFamily="34" charset="0"/>
              </a:rPr>
              <a:t>bacteria</a:t>
            </a:r>
            <a:br>
              <a:rPr lang="en-US" sz="1600" dirty="0" smtClean="0">
                <a:solidFill>
                  <a:schemeClr val="bg2"/>
                </a:solidFill>
                <a:latin typeface="Arial" panose="020B0604020202020204" pitchFamily="34" charset="0"/>
                <a:ea typeface="Calibri" panose="020F0502020204030204" pitchFamily="34" charset="0"/>
                <a:cs typeface="Arial" panose="020B0604020202020204" pitchFamily="34" charset="0"/>
              </a:rPr>
            </a:br>
            <a:endParaRPr lang="en-US" sz="1600" dirty="0">
              <a:solidFill>
                <a:schemeClr val="bg2"/>
              </a:solidFill>
              <a:latin typeface="Arial" panose="020B0604020202020204" pitchFamily="34" charset="0"/>
              <a:ea typeface="Calibri" panose="020F0502020204030204" pitchFamily="34" charset="0"/>
              <a:cs typeface="Arial" panose="020B0604020202020204" pitchFamily="34" charset="0"/>
            </a:endParaRPr>
          </a:p>
          <a:p>
            <a:r>
              <a:rPr lang="en-US" sz="1600" b="1" dirty="0">
                <a:solidFill>
                  <a:schemeClr val="bg2"/>
                </a:solidFill>
                <a:latin typeface="Arial" panose="020B0604020202020204" pitchFamily="34" charset="0"/>
                <a:ea typeface="Calibri" panose="020F0502020204030204" pitchFamily="34" charset="0"/>
                <a:cs typeface="Arial" panose="020B0604020202020204" pitchFamily="34" charset="0"/>
              </a:rPr>
              <a:t>Stage 3: </a:t>
            </a: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U</a:t>
            </a:r>
            <a:r>
              <a:rPr lang="en-US" sz="1600" dirty="0" smtClean="0">
                <a:solidFill>
                  <a:schemeClr val="bg2"/>
                </a:solidFill>
                <a:latin typeface="Arial" panose="020B0604020202020204" pitchFamily="34" charset="0"/>
                <a:ea typeface="Calibri" panose="020F0502020204030204" pitchFamily="34" charset="0"/>
                <a:cs typeface="Arial" panose="020B0604020202020204" pitchFamily="34" charset="0"/>
              </a:rPr>
              <a:t>nhealthy </a:t>
            </a: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oral cavity – gum recession, root exposure, plaque buildup. Some tooth loss probable.  Mouth may start be </a:t>
            </a:r>
            <a:r>
              <a:rPr lang="en-US" sz="1600" dirty="0" err="1">
                <a:solidFill>
                  <a:schemeClr val="bg2"/>
                </a:solidFill>
                <a:latin typeface="Arial" panose="020B0604020202020204" pitchFamily="34" charset="0"/>
                <a:ea typeface="Calibri" panose="020F0502020204030204" pitchFamily="34" charset="0"/>
                <a:cs typeface="Arial" panose="020B0604020202020204" pitchFamily="34" charset="0"/>
              </a:rPr>
              <a:t>be</a:t>
            </a: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 painful</a:t>
            </a:r>
            <a:r>
              <a:rPr lang="en-US" sz="1600" dirty="0" smtClean="0">
                <a:solidFill>
                  <a:schemeClr val="bg2"/>
                </a:solidFill>
                <a:latin typeface="Arial" panose="020B0604020202020204" pitchFamily="34" charset="0"/>
                <a:ea typeface="Calibri" panose="020F0502020204030204" pitchFamily="34" charset="0"/>
                <a:cs typeface="Arial" panose="020B0604020202020204" pitchFamily="34" charset="0"/>
              </a:rPr>
              <a:t>.</a:t>
            </a:r>
            <a:br>
              <a:rPr lang="en-US" sz="1600" dirty="0" smtClean="0">
                <a:solidFill>
                  <a:schemeClr val="bg2"/>
                </a:solidFill>
                <a:latin typeface="Arial" panose="020B0604020202020204" pitchFamily="34" charset="0"/>
                <a:ea typeface="Calibri" panose="020F0502020204030204" pitchFamily="34" charset="0"/>
                <a:cs typeface="Arial" panose="020B0604020202020204" pitchFamily="34" charset="0"/>
              </a:rPr>
            </a:br>
            <a:endParaRPr lang="en-US" sz="1600" dirty="0">
              <a:solidFill>
                <a:schemeClr val="bg2"/>
              </a:solidFill>
              <a:latin typeface="Arial" panose="020B0604020202020204" pitchFamily="34" charset="0"/>
              <a:ea typeface="Calibri" panose="020F0502020204030204" pitchFamily="34" charset="0"/>
              <a:cs typeface="Arial" panose="020B0604020202020204" pitchFamily="34" charset="0"/>
            </a:endParaRPr>
          </a:p>
          <a:p>
            <a:r>
              <a:rPr lang="en-US" sz="1600" b="1" dirty="0" smtClean="0">
                <a:solidFill>
                  <a:schemeClr val="bg2"/>
                </a:solidFill>
                <a:latin typeface="Arial" panose="020B0604020202020204" pitchFamily="34" charset="0"/>
                <a:ea typeface="Calibri" panose="020F0502020204030204" pitchFamily="34" charset="0"/>
                <a:cs typeface="Arial" panose="020B0604020202020204" pitchFamily="34" charset="0"/>
              </a:rPr>
              <a:t>Stage 4: </a:t>
            </a:r>
            <a:r>
              <a:rPr lang="en-US" sz="1600" dirty="0" smtClean="0">
                <a:solidFill>
                  <a:schemeClr val="bg2"/>
                </a:solidFill>
                <a:latin typeface="Arial" panose="020B0604020202020204" pitchFamily="34" charset="0"/>
                <a:ea typeface="Calibri" panose="020F0502020204030204" pitchFamily="34" charset="0"/>
                <a:cs typeface="Arial" panose="020B0604020202020204" pitchFamily="34" charset="0"/>
              </a:rPr>
              <a:t>Mouth </a:t>
            </a:r>
            <a:r>
              <a:rPr lang="en-US" sz="1600" dirty="0">
                <a:solidFill>
                  <a:schemeClr val="bg2"/>
                </a:solidFill>
                <a:latin typeface="Arial" panose="020B0604020202020204" pitchFamily="34" charset="0"/>
                <a:ea typeface="Calibri" panose="020F0502020204030204" pitchFamily="34" charset="0"/>
                <a:cs typeface="Arial" panose="020B0604020202020204" pitchFamily="34" charset="0"/>
              </a:rPr>
              <a:t>can have pus, bacteria, etc. and teeth are falling out and gums are severely inflamed and infected. Tooth roots are infected and exposed.  Mouth is typically very painful.</a:t>
            </a:r>
          </a:p>
          <a:p>
            <a:pPr>
              <a:lnSpc>
                <a:spcPct val="115000"/>
              </a:lnSpc>
              <a:spcAft>
                <a:spcPts val="1000"/>
              </a:spcAft>
            </a:pPr>
            <a:endParaRPr lang="en-US" sz="1600" dirty="0">
              <a:solidFill>
                <a:schemeClr val="bg2"/>
              </a:solidFill>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5" name="Picture 4" descr="Image result for stages of periodontal disease in dogs"/>
          <p:cNvPicPr/>
          <p:nvPr/>
        </p:nvPicPr>
        <p:blipFill>
          <a:blip r:embed="rId2" cstate="print"/>
          <a:srcRect/>
          <a:stretch>
            <a:fillRect/>
          </a:stretch>
        </p:blipFill>
        <p:spPr bwMode="auto">
          <a:xfrm>
            <a:off x="771181" y="1318466"/>
            <a:ext cx="4992912" cy="3330652"/>
          </a:xfrm>
          <a:prstGeom prst="rect">
            <a:avLst/>
          </a:prstGeom>
          <a:noFill/>
          <a:ln w="9525">
            <a:noFill/>
            <a:miter lim="800000"/>
            <a:headEnd/>
            <a:tailEnd/>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222" y="8710056"/>
            <a:ext cx="662848" cy="220949"/>
          </a:xfrm>
          <a:prstGeom prst="rect">
            <a:avLst/>
          </a:prstGeom>
        </p:spPr>
      </p:pic>
      <p:sp>
        <p:nvSpPr>
          <p:cNvPr id="7" name="Rectangle 6"/>
          <p:cNvSpPr/>
          <p:nvPr/>
        </p:nvSpPr>
        <p:spPr>
          <a:xfrm>
            <a:off x="1969241" y="4366559"/>
            <a:ext cx="2919517" cy="410882"/>
          </a:xfrm>
          <a:prstGeom prst="rect">
            <a:avLst/>
          </a:prstGeom>
        </p:spPr>
        <p:txBody>
          <a:bodyPr wrap="none">
            <a:spAutoFit/>
          </a:bodyPr>
          <a:lstStyle/>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Stages of Periodontal disease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071619" y="507855"/>
            <a:ext cx="4419287" cy="446276"/>
          </a:xfrm>
          <a:prstGeom prst="rect">
            <a:avLst/>
          </a:prstGeom>
        </p:spPr>
        <p:txBody>
          <a:bodyPr wrap="none">
            <a:spAutoFit/>
          </a:bodyPr>
          <a:lstStyle/>
          <a:p>
            <a:pPr>
              <a:lnSpc>
                <a:spcPct val="115000"/>
              </a:lnSpc>
            </a:pPr>
            <a:r>
              <a:rPr lang="en-US" sz="2000" b="1" dirty="0">
                <a:solidFill>
                  <a:schemeClr val="bg2"/>
                </a:solidFill>
                <a:latin typeface="Arial Black" panose="020B0A04020102020204" pitchFamily="34" charset="0"/>
                <a:ea typeface="Calibri" panose="020F0502020204030204" pitchFamily="34" charset="0"/>
                <a:cs typeface="Times New Roman" panose="02020603050405020304" pitchFamily="18" charset="0"/>
              </a:rPr>
              <a:t>Stages of Periodontal </a:t>
            </a:r>
            <a:r>
              <a:rPr lang="en-US" sz="2000" b="1" dirty="0" smtClean="0">
                <a:solidFill>
                  <a:schemeClr val="bg2"/>
                </a:solidFill>
                <a:latin typeface="Arial Black" panose="020B0A04020102020204" pitchFamily="34" charset="0"/>
                <a:ea typeface="Calibri" panose="020F0502020204030204" pitchFamily="34" charset="0"/>
                <a:cs typeface="Times New Roman" panose="02020603050405020304" pitchFamily="18" charset="0"/>
              </a:rPr>
              <a:t>Disease</a:t>
            </a:r>
            <a:endParaRPr lang="en-US" sz="2000" b="1" dirty="0">
              <a:solidFill>
                <a:schemeClr val="bg2"/>
              </a:solidFill>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0282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222" y="8710056"/>
            <a:ext cx="662848" cy="220949"/>
          </a:xfrm>
          <a:prstGeom prst="rect">
            <a:avLst/>
          </a:prstGeom>
        </p:spPr>
      </p:pic>
      <p:sp>
        <p:nvSpPr>
          <p:cNvPr id="3" name="Rectangle 2"/>
          <p:cNvSpPr/>
          <p:nvPr/>
        </p:nvSpPr>
        <p:spPr>
          <a:xfrm>
            <a:off x="457201" y="206983"/>
            <a:ext cx="6020717" cy="729430"/>
          </a:xfrm>
          <a:prstGeom prst="rect">
            <a:avLst/>
          </a:prstGeom>
        </p:spPr>
        <p:txBody>
          <a:bodyPr wrap="square">
            <a:spAutoFit/>
          </a:bodyPr>
          <a:lstStyle/>
          <a:p>
            <a:pPr>
              <a:lnSpc>
                <a:spcPct val="115000"/>
              </a:lnSpc>
            </a:pPr>
            <a:r>
              <a:rPr lang="en-US" dirty="0">
                <a:solidFill>
                  <a:schemeClr val="accent6"/>
                </a:solidFill>
                <a:latin typeface="Arial Black" panose="020B0A04020102020204" pitchFamily="34" charset="0"/>
                <a:ea typeface="Calibri" panose="020F0502020204030204" pitchFamily="34" charset="0"/>
                <a:cs typeface="Times New Roman" panose="02020603050405020304" pitchFamily="18" charset="0"/>
              </a:rPr>
              <a:t>What are </a:t>
            </a:r>
            <a:r>
              <a:rPr lang="en-US" dirty="0" smtClean="0">
                <a:solidFill>
                  <a:schemeClr val="accent6"/>
                </a:solidFill>
                <a:latin typeface="Arial Black" panose="020B0A04020102020204" pitchFamily="34" charset="0"/>
                <a:ea typeface="Calibri" panose="020F0502020204030204" pitchFamily="34" charset="0"/>
                <a:cs typeface="Times New Roman" panose="02020603050405020304" pitchFamily="18" charset="0"/>
              </a:rPr>
              <a:t>the signs </a:t>
            </a:r>
            <a:r>
              <a:rPr lang="en-US" dirty="0">
                <a:solidFill>
                  <a:schemeClr val="accent6"/>
                </a:solidFill>
                <a:latin typeface="Arial Black" panose="020B0A04020102020204" pitchFamily="34" charset="0"/>
                <a:ea typeface="Calibri" panose="020F0502020204030204" pitchFamily="34" charset="0"/>
                <a:cs typeface="Times New Roman" panose="02020603050405020304" pitchFamily="18" charset="0"/>
              </a:rPr>
              <a:t>that you should have your pet’s teeth examined?</a:t>
            </a:r>
            <a:endParaRPr lang="en-US" dirty="0">
              <a:solidFill>
                <a:schemeClr val="accent6"/>
              </a:solidFill>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2050" name="Picture 1" descr="post_image_bad_breat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631" y="1035586"/>
            <a:ext cx="1000967" cy="128772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 descr="post_image_bad_breat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651" y="1035586"/>
            <a:ext cx="1065097" cy="13412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are signs that you should have your pet’s teeth examined?</a:t>
            </a:r>
            <a:endParaRPr kumimoji="0" lang="en-US" altLang="en-US" sz="4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4"/>
          <p:cNvSpPr>
            <a:spLocks noChangeArrowheads="1"/>
          </p:cNvSpPr>
          <p:nvPr/>
        </p:nvSpPr>
        <p:spPr bwMode="auto">
          <a:xfrm>
            <a:off x="457201" y="1362174"/>
            <a:ext cx="6119870" cy="729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accent6"/>
                </a:solidFill>
                <a:effectLst/>
                <a:ea typeface="Calibri" panose="020F0502020204030204" pitchFamily="34" charset="0"/>
                <a:cs typeface="Arial" panose="020B0604020202020204" pitchFamily="34" charset="0"/>
              </a:rPr>
              <a:t>Bad Breath</a:t>
            </a:r>
            <a:endParaRPr kumimoji="0" lang="en-US" altLang="en-US" b="1" i="0" u="none" strike="noStrike" cap="none" normalizeH="0" baseline="0" dirty="0" smtClean="0">
              <a:ln>
                <a:noFill/>
              </a:ln>
              <a:solidFill>
                <a:schemeClr val="accent6"/>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t>Broken/loose teeth</a:t>
            </a:r>
            <a:endParaRPr kumimoji="0" lang="en-US" altLang="en-US" b="0" i="0" u="none" strike="noStrike" cap="none" normalizeH="0" baseline="0" dirty="0" smtClean="0">
              <a:ln>
                <a:noFill/>
              </a:ln>
              <a:solidFill>
                <a:schemeClr val="bg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t>Extra teeth or retained baby teeth</a:t>
            </a:r>
            <a:endParaRPr kumimoji="0" lang="en-US" altLang="en-US" b="0" i="0" u="none" strike="noStrike" cap="none" normalizeH="0" baseline="0" dirty="0" smtClean="0">
              <a:ln>
                <a:noFill/>
              </a:ln>
              <a:solidFill>
                <a:schemeClr val="bg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t>Teeth that are covered in tartar </a:t>
            </a:r>
            <a:endParaRPr kumimoji="0" lang="en-US" altLang="en-US" b="0" i="0" u="none" strike="noStrike" cap="none" normalizeH="0" baseline="0" dirty="0" smtClean="0">
              <a:ln>
                <a:noFill/>
              </a:ln>
              <a:solidFill>
                <a:schemeClr val="bg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t>Abnormal chewing, drooling, or dropping food from mouth</a:t>
            </a:r>
            <a:endParaRPr kumimoji="0" lang="en-US" altLang="en-US" b="0" i="0" u="none" strike="noStrike" cap="none" normalizeH="0" baseline="0" dirty="0" smtClean="0">
              <a:ln>
                <a:noFill/>
              </a:ln>
              <a:solidFill>
                <a:schemeClr val="bg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t>Reduced appetite or refusal to eat</a:t>
            </a:r>
            <a:endParaRPr kumimoji="0" lang="en-US" altLang="en-US" b="0" i="0" u="none" strike="noStrike" cap="none" normalizeH="0" baseline="0" dirty="0" smtClean="0">
              <a:ln>
                <a:noFill/>
              </a:ln>
              <a:solidFill>
                <a:schemeClr val="bg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t>Pain in or around the mouth</a:t>
            </a:r>
            <a:endParaRPr kumimoji="0" lang="en-US" altLang="en-US" b="0" i="0" u="none" strike="noStrike" cap="none" normalizeH="0" baseline="0" dirty="0" smtClean="0">
              <a:ln>
                <a:noFill/>
              </a:ln>
              <a:solidFill>
                <a:schemeClr val="bg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t>Bleeding or swelling from the mouth</a:t>
            </a:r>
            <a:b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br>
            <a:endParaRPr kumimoji="0" lang="en-US" altLang="en-US" b="0" i="0" u="none" strike="noStrike" cap="none" normalizeH="0" baseline="0" dirty="0" smtClean="0">
              <a:ln>
                <a:noFill/>
              </a:ln>
              <a:solidFill>
                <a:schemeClr val="accent6"/>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accent6"/>
                </a:solidFill>
                <a:effectLst/>
                <a:ea typeface="Calibri" panose="020F0502020204030204" pitchFamily="34" charset="0"/>
                <a:cs typeface="Arial" panose="020B0604020202020204" pitchFamily="34" charset="0"/>
              </a:rPr>
              <a:t>What your veterinarian can do to prevent dental disease</a:t>
            </a:r>
            <a:endParaRPr kumimoji="0" lang="en-US" altLang="en-US" b="1" i="0" u="none" strike="noStrike" cap="none" normalizeH="0" baseline="0" dirty="0" smtClean="0">
              <a:ln>
                <a:noFill/>
              </a:ln>
              <a:solidFill>
                <a:schemeClr val="accent6"/>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t>AAHA (American Animal Hospital Association) recommends regular examination (at least annually) and dental cleanings under general anesthesia.</a:t>
            </a:r>
            <a:b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br>
            <a:endParaRPr kumimoji="0" lang="en-US" altLang="en-US" b="0" i="0" u="none" strike="noStrike" cap="none" normalizeH="0" baseline="0" dirty="0" smtClean="0">
              <a:ln>
                <a:noFill/>
              </a:ln>
              <a:solidFill>
                <a:schemeClr val="bg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accent6"/>
                </a:solidFill>
                <a:effectLst/>
                <a:ea typeface="Calibri" panose="020F0502020204030204" pitchFamily="34" charset="0"/>
                <a:cs typeface="Arial" panose="020B0604020202020204" pitchFamily="34" charset="0"/>
              </a:rPr>
              <a:t>What can you do at home for your pet’s oral healthy?</a:t>
            </a:r>
            <a:endParaRPr kumimoji="0" lang="en-US" altLang="en-US" b="1" i="0" u="none" strike="noStrike" cap="none" normalizeH="0" baseline="0" dirty="0" smtClean="0">
              <a:ln>
                <a:noFill/>
              </a:ln>
              <a:solidFill>
                <a:schemeClr val="accent6"/>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t>Prevention is key!</a:t>
            </a:r>
            <a:endParaRPr kumimoji="0" lang="en-US" altLang="en-US" b="0" i="0" u="none" strike="noStrike" cap="none" normalizeH="0" baseline="0" dirty="0" smtClean="0">
              <a:ln>
                <a:noFill/>
              </a:ln>
              <a:solidFill>
                <a:schemeClr val="bg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t>Regularly brushing your pet’s teeth is the single most effective thing you can do to keep teeth healthy between dental cleanings.</a:t>
            </a:r>
            <a:endParaRPr lang="en-US" altLang="en-US" dirty="0">
              <a:solidFill>
                <a:schemeClr val="bg2"/>
              </a:solidFill>
              <a:cs typeface="Arial" panose="020B0604020202020204" pitchFamily="34" charset="0"/>
            </a:endParaRPr>
          </a:p>
          <a:p>
            <a:pPr lvl="1" defTabSz="914400">
              <a:buFontTx/>
              <a:buChar char="•"/>
            </a:pPr>
            <a: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t>Daily brushing is best, but even several times a week can be effective</a:t>
            </a:r>
            <a:endParaRPr kumimoji="0" lang="en-US" altLang="en-US" b="0" i="0" u="none" strike="noStrike" cap="none" normalizeH="0" baseline="0" dirty="0" smtClean="0">
              <a:ln>
                <a:noFill/>
              </a:ln>
              <a:solidFill>
                <a:schemeClr val="bg2"/>
              </a:solidFill>
              <a:effectLst/>
              <a:cs typeface="Arial" panose="020B0604020202020204" pitchFamily="34" charset="0"/>
            </a:endParaRPr>
          </a:p>
          <a:p>
            <a:pPr defTabSz="914400">
              <a:buFontTx/>
              <a:buChar char="•"/>
            </a:pPr>
            <a:r>
              <a:rPr kumimoji="0" lang="en-US" altLang="en-US" b="0" i="0" u="none" strike="noStrike" cap="none" normalizeH="0" baseline="0" dirty="0" smtClean="0">
                <a:ln>
                  <a:noFill/>
                </a:ln>
                <a:solidFill>
                  <a:schemeClr val="bg2"/>
                </a:solidFill>
                <a:effectLst/>
                <a:ea typeface="Calibri" panose="020F0502020204030204" pitchFamily="34" charset="0"/>
                <a:cs typeface="Arial" panose="020B0604020202020204" pitchFamily="34" charset="0"/>
              </a:rPr>
              <a:t>There are many products available for dental health - your veterinarian can help you decide the best dental products, </a:t>
            </a:r>
            <a:r>
              <a:rPr lang="en-US" dirty="0" smtClean="0">
                <a:solidFill>
                  <a:schemeClr val="bg2"/>
                </a:solidFill>
                <a:cs typeface="Arial" panose="020B0604020202020204" pitchFamily="34" charset="0"/>
              </a:rPr>
              <a:t>treats, or dental specific diets you’re considering for your pet</a:t>
            </a:r>
            <a:endParaRPr lang="en-US" dirty="0">
              <a:solidFill>
                <a:schemeClr val="bg2"/>
              </a:solidFill>
              <a:cs typeface="Arial" panose="020B0604020202020204" pitchFamily="34" charset="0"/>
            </a:endParaRPr>
          </a:p>
        </p:txBody>
      </p:sp>
    </p:spTree>
    <p:extLst>
      <p:ext uri="{BB962C8B-B14F-4D97-AF65-F5344CB8AC3E}">
        <p14:creationId xmlns:p14="http://schemas.microsoft.com/office/powerpoint/2010/main" val="3146680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222" y="8710056"/>
            <a:ext cx="662848" cy="220949"/>
          </a:xfrm>
          <a:prstGeom prst="rect">
            <a:avLst/>
          </a:prstGeom>
        </p:spPr>
      </p:pic>
      <p:sp>
        <p:nvSpPr>
          <p:cNvPr id="9" name="Rectangle 4"/>
          <p:cNvSpPr>
            <a:spLocks noChangeArrowheads="1"/>
          </p:cNvSpPr>
          <p:nvPr/>
        </p:nvSpPr>
        <p:spPr bwMode="auto">
          <a:xfrm>
            <a:off x="317148" y="4705674"/>
            <a:ext cx="611987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b="1" dirty="0">
                <a:solidFill>
                  <a:schemeClr val="bg2"/>
                </a:solidFill>
              </a:rPr>
              <a:t>Why does dentistry require anesthesia</a:t>
            </a:r>
            <a:r>
              <a:rPr lang="en-US" b="1" dirty="0" smtClean="0">
                <a:solidFill>
                  <a:schemeClr val="bg2"/>
                </a:solidFill>
              </a:rPr>
              <a:t>?</a:t>
            </a:r>
            <a:br>
              <a:rPr lang="en-US" b="1" dirty="0" smtClean="0">
                <a:solidFill>
                  <a:schemeClr val="bg2"/>
                </a:solidFill>
              </a:rPr>
            </a:br>
            <a:endParaRPr lang="en-US" b="1" dirty="0">
              <a:solidFill>
                <a:schemeClr val="bg2"/>
              </a:solidFill>
            </a:endParaRPr>
          </a:p>
          <a:p>
            <a:pPr marL="285750" lvl="0" indent="-285750">
              <a:buFont typeface="Wingdings" panose="05000000000000000000" pitchFamily="2" charset="2"/>
              <a:buChar char="§"/>
            </a:pPr>
            <a:r>
              <a:rPr lang="en-US" dirty="0">
                <a:solidFill>
                  <a:schemeClr val="bg2"/>
                </a:solidFill>
              </a:rPr>
              <a:t>Unlike humans, pets do not understand the benefit of dental procedures, and therefore will react by moving, trying to escape or even biting</a:t>
            </a:r>
            <a:r>
              <a:rPr lang="en-US" dirty="0" smtClean="0">
                <a:solidFill>
                  <a:schemeClr val="bg2"/>
                </a:solidFill>
              </a:rPr>
              <a:t>.</a:t>
            </a:r>
            <a:br>
              <a:rPr lang="en-US" dirty="0" smtClean="0">
                <a:solidFill>
                  <a:schemeClr val="bg2"/>
                </a:solidFill>
              </a:rPr>
            </a:br>
            <a:endParaRPr lang="en-US" dirty="0">
              <a:solidFill>
                <a:schemeClr val="bg2"/>
              </a:solidFill>
            </a:endParaRPr>
          </a:p>
          <a:p>
            <a:pPr marL="285750" lvl="0" indent="-285750">
              <a:buFont typeface="Wingdings" panose="05000000000000000000" pitchFamily="2" charset="2"/>
              <a:buChar char="§"/>
            </a:pPr>
            <a:r>
              <a:rPr lang="en-US" dirty="0">
                <a:solidFill>
                  <a:schemeClr val="bg2"/>
                </a:solidFill>
              </a:rPr>
              <a:t>Enables veterinarians to perform dental procedures with less stress and pain for your pet</a:t>
            </a:r>
            <a:r>
              <a:rPr lang="en-US" dirty="0" smtClean="0">
                <a:solidFill>
                  <a:schemeClr val="bg2"/>
                </a:solidFill>
              </a:rPr>
              <a:t>.</a:t>
            </a:r>
            <a:br>
              <a:rPr lang="en-US" dirty="0" smtClean="0">
                <a:solidFill>
                  <a:schemeClr val="bg2"/>
                </a:solidFill>
              </a:rPr>
            </a:br>
            <a:endParaRPr lang="en-US" dirty="0">
              <a:solidFill>
                <a:schemeClr val="bg2"/>
              </a:solidFill>
            </a:endParaRPr>
          </a:p>
          <a:p>
            <a:pPr marL="285750" lvl="0" indent="-285750">
              <a:buFont typeface="Wingdings" panose="05000000000000000000" pitchFamily="2" charset="2"/>
              <a:buChar char="§"/>
            </a:pPr>
            <a:r>
              <a:rPr lang="en-US" dirty="0">
                <a:solidFill>
                  <a:schemeClr val="bg2"/>
                </a:solidFill>
              </a:rPr>
              <a:t>Allows for better </a:t>
            </a:r>
            <a:r>
              <a:rPr lang="en-US" dirty="0" smtClean="0">
                <a:solidFill>
                  <a:schemeClr val="bg2"/>
                </a:solidFill>
              </a:rPr>
              <a:t>cleaning</a:t>
            </a:r>
            <a:br>
              <a:rPr lang="en-US" dirty="0" smtClean="0">
                <a:solidFill>
                  <a:schemeClr val="bg2"/>
                </a:solidFill>
              </a:rPr>
            </a:br>
            <a:endParaRPr lang="en-US" dirty="0">
              <a:solidFill>
                <a:schemeClr val="bg2"/>
              </a:solidFill>
            </a:endParaRPr>
          </a:p>
          <a:p>
            <a:pPr marL="285750" lvl="0" indent="-285750">
              <a:buFont typeface="Wingdings" panose="05000000000000000000" pitchFamily="2" charset="2"/>
              <a:buChar char="§"/>
            </a:pPr>
            <a:r>
              <a:rPr lang="en-US" dirty="0">
                <a:solidFill>
                  <a:schemeClr val="bg2"/>
                </a:solidFill>
              </a:rPr>
              <a:t>Able to perform x-rays or other diagnostics if needed. </a:t>
            </a:r>
          </a:p>
          <a:p>
            <a:pPr marL="0" marR="0" lvl="0" indent="0" algn="l" defTabSz="914400" rtl="0" eaLnBrk="0" fontAlgn="base" latinLnBrk="0" hangingPunct="0">
              <a:lnSpc>
                <a:spcPct val="100000"/>
              </a:lnSpc>
              <a:spcBef>
                <a:spcPct val="0"/>
              </a:spcBef>
              <a:spcAft>
                <a:spcPct val="0"/>
              </a:spcAft>
              <a:buClrTx/>
              <a:buSzTx/>
              <a:buFontTx/>
              <a:buNone/>
              <a:tabLst/>
            </a:pPr>
            <a:endParaRPr lang="en-US" dirty="0">
              <a:solidFill>
                <a:schemeClr val="bg2"/>
              </a:solidFill>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73" y="200197"/>
            <a:ext cx="6300821" cy="4194415"/>
          </a:xfrm>
          <a:prstGeom prst="rect">
            <a:avLst/>
          </a:prstGeom>
        </p:spPr>
      </p:pic>
    </p:spTree>
    <p:extLst>
      <p:ext uri="{BB962C8B-B14F-4D97-AF65-F5344CB8AC3E}">
        <p14:creationId xmlns:p14="http://schemas.microsoft.com/office/powerpoint/2010/main" val="2780459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2639" y="2524498"/>
            <a:ext cx="6172200" cy="1524000"/>
          </a:xfrm>
        </p:spPr>
        <p:txBody>
          <a:bodyPr>
            <a:normAutofit/>
          </a:bodyPr>
          <a:lstStyle/>
          <a:p>
            <a:r>
              <a:rPr lang="en-US" sz="3100" b="1" dirty="0" smtClean="0">
                <a:solidFill>
                  <a:schemeClr val="bg2"/>
                </a:solidFill>
              </a:rPr>
              <a:t>How many permanent teeth does an adult dog have? An adult cat?</a:t>
            </a:r>
            <a:r>
              <a:rPr lang="en-US" b="1" dirty="0" smtClean="0">
                <a:solidFill>
                  <a:schemeClr val="bg2"/>
                </a:solidFill>
              </a:rPr>
              <a:t/>
            </a:r>
            <a:br>
              <a:rPr lang="en-US" b="1" dirty="0" smtClean="0">
                <a:solidFill>
                  <a:schemeClr val="bg2"/>
                </a:solidFill>
              </a:rPr>
            </a:br>
            <a:r>
              <a:rPr lang="en-US" sz="1600" dirty="0" smtClean="0">
                <a:solidFill>
                  <a:schemeClr val="bg2"/>
                </a:solidFill>
              </a:rPr>
              <a:t>(Post your answer in the comments for a chance to win a gift card</a:t>
            </a:r>
            <a:br>
              <a:rPr lang="en-US" sz="1600" dirty="0" smtClean="0">
                <a:solidFill>
                  <a:schemeClr val="bg2"/>
                </a:solidFill>
              </a:rPr>
            </a:br>
            <a:r>
              <a:rPr lang="en-US" sz="1600" dirty="0" smtClean="0">
                <a:solidFill>
                  <a:schemeClr val="bg2"/>
                </a:solidFill>
              </a:rPr>
              <a:t> in a drawing of all the correct answers!)</a:t>
            </a:r>
            <a:endParaRPr lang="en-US" sz="1600" dirty="0">
              <a:solidFill>
                <a:schemeClr val="bg2"/>
              </a:solidFill>
            </a:endParaRPr>
          </a:p>
        </p:txBody>
      </p:sp>
      <p:sp>
        <p:nvSpPr>
          <p:cNvPr id="3" name="Content Placeholder 2"/>
          <p:cNvSpPr>
            <a:spLocks noGrp="1"/>
          </p:cNvSpPr>
          <p:nvPr>
            <p:ph idx="1"/>
          </p:nvPr>
        </p:nvSpPr>
        <p:spPr>
          <a:xfrm>
            <a:off x="362639" y="7359267"/>
            <a:ext cx="6172199" cy="1240316"/>
          </a:xfrm>
        </p:spPr>
        <p:txBody>
          <a:bodyPr>
            <a:normAutofit fontScale="77500" lnSpcReduction="20000"/>
          </a:bodyPr>
          <a:lstStyle/>
          <a:p>
            <a:pPr marL="0" indent="0" algn="ctr">
              <a:buNone/>
            </a:pPr>
            <a:r>
              <a:rPr lang="en-US" sz="1800" dirty="0">
                <a:solidFill>
                  <a:schemeClr val="bg2"/>
                </a:solidFill>
              </a:rPr>
              <a:t>For more information on your pet’s oral health, visit the American Veterinary Dental College (AVDC) at: </a:t>
            </a:r>
            <a:r>
              <a:rPr lang="en-US" sz="2400" dirty="0" smtClean="0">
                <a:solidFill>
                  <a:schemeClr val="bg2"/>
                </a:solidFill>
              </a:rPr>
              <a:t/>
            </a:r>
            <a:br>
              <a:rPr lang="en-US" sz="2400" dirty="0" smtClean="0">
                <a:solidFill>
                  <a:schemeClr val="bg2"/>
                </a:solidFill>
              </a:rPr>
            </a:br>
            <a:r>
              <a:rPr lang="en-US" sz="2400" dirty="0" smtClean="0">
                <a:solidFill>
                  <a:schemeClr val="bg2"/>
                </a:solidFill>
              </a:rPr>
              <a:t/>
            </a:r>
            <a:br>
              <a:rPr lang="en-US" sz="2400" dirty="0" smtClean="0">
                <a:solidFill>
                  <a:schemeClr val="bg2"/>
                </a:solidFill>
              </a:rPr>
            </a:br>
            <a:r>
              <a:rPr lang="en-US" sz="2400" u="sng" dirty="0" smtClean="0">
                <a:hlinkClick r:id="rId3"/>
              </a:rPr>
              <a:t>http</a:t>
            </a:r>
            <a:r>
              <a:rPr lang="en-US" sz="2400" u="sng" dirty="0">
                <a:hlinkClick r:id="rId3"/>
              </a:rPr>
              <a:t>://www.avdc.org</a:t>
            </a:r>
            <a:endParaRPr lang="en-US" sz="2400" dirty="0"/>
          </a:p>
          <a:p>
            <a:pPr marL="0" indent="0" algn="ctr">
              <a:buNone/>
            </a:pPr>
            <a:r>
              <a:rPr lang="en-US" sz="2400" u="sng" dirty="0">
                <a:hlinkClick r:id="rId4"/>
              </a:rPr>
              <a:t>http://www.aaha.org</a:t>
            </a:r>
            <a:endParaRPr lang="en-US" sz="2400" dirty="0"/>
          </a:p>
          <a:p>
            <a:pPr marL="0" indent="0">
              <a:buNone/>
            </a:pPr>
            <a:endParaRPr lang="en-US" sz="2400" b="1" dirty="0">
              <a:solidFill>
                <a:schemeClr val="bg2"/>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1991" y="8710056"/>
            <a:ext cx="662848" cy="22094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0085" y="239079"/>
            <a:ext cx="3047226" cy="2285419"/>
          </a:xfrm>
          <a:prstGeom prst="rect">
            <a:avLst/>
          </a:prstGeom>
          <a:solidFill>
            <a:schemeClr val="tx1"/>
          </a:solidFill>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7863" y="4343548"/>
            <a:ext cx="4081749" cy="2720669"/>
          </a:xfrm>
          <a:prstGeom prst="rect">
            <a:avLst/>
          </a:prstGeom>
        </p:spPr>
      </p:pic>
    </p:spTree>
    <p:extLst>
      <p:ext uri="{BB962C8B-B14F-4D97-AF65-F5344CB8AC3E}">
        <p14:creationId xmlns:p14="http://schemas.microsoft.com/office/powerpoint/2010/main" val="1663574086"/>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7605</TotalTime>
  <Words>179</Words>
  <Application>Microsoft Office PowerPoint</Application>
  <PresentationFormat>On-screen Show (4:3)</PresentationFormat>
  <Paragraphs>43</Paragraphs>
  <Slides>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Arial Black</vt:lpstr>
      <vt:lpstr>Calibri</vt:lpstr>
      <vt:lpstr>Courier New</vt:lpstr>
      <vt:lpstr>Times New Roman</vt:lpstr>
      <vt:lpstr>Wingdings</vt:lpstr>
      <vt:lpstr>Black</vt:lpstr>
      <vt:lpstr>PowerPoint Presentation</vt:lpstr>
      <vt:lpstr>PowerPoint Presentation</vt:lpstr>
      <vt:lpstr>PowerPoint Presentation</vt:lpstr>
      <vt:lpstr>PowerPoint Presentation</vt:lpstr>
      <vt:lpstr>How many permanent teeth does an adult dog have? An adult cat? (Post your answer in the comments for a chance to win a gift card  in a drawing of all the correct answers!)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Hsu</dc:creator>
  <cp:lastModifiedBy>Debbie Lakamp</cp:lastModifiedBy>
  <cp:revision>58</cp:revision>
  <dcterms:created xsi:type="dcterms:W3CDTF">2018-01-01T19:56:26Z</dcterms:created>
  <dcterms:modified xsi:type="dcterms:W3CDTF">2018-03-23T15:51:33Z</dcterms:modified>
</cp:coreProperties>
</file>