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257" r:id="rId3"/>
    <p:sldId id="25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2" autoAdjust="0"/>
  </p:normalViewPr>
  <p:slideViewPr>
    <p:cSldViewPr snapToGrid="0" snapToObjects="1">
      <p:cViewPr varScale="1">
        <p:scale>
          <a:sx n="91" d="100"/>
          <a:sy n="91" d="100"/>
        </p:scale>
        <p:origin x="2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0E6E3-E80E-464A-9BD1-FC718039993F}" type="datetimeFigureOut">
              <a:rPr lang="en-US" smtClean="0"/>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B9FA8-12EA-DC4C-B396-51645DB6FD21}" type="slidenum">
              <a:rPr lang="en-US" smtClean="0"/>
              <a:t>‹#›</a:t>
            </a:fld>
            <a:endParaRPr lang="en-US"/>
          </a:p>
        </p:txBody>
      </p:sp>
    </p:spTree>
    <p:extLst>
      <p:ext uri="{BB962C8B-B14F-4D97-AF65-F5344CB8AC3E}">
        <p14:creationId xmlns:p14="http://schemas.microsoft.com/office/powerpoint/2010/main" val="2229320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Facebook post to </a:t>
            </a:r>
            <a:r>
              <a:rPr lang="en-US" dirty="0" smtClean="0"/>
              <a:t>precede </a:t>
            </a:r>
            <a:r>
              <a:rPr lang="en-US" dirty="0" smtClean="0"/>
              <a:t>picture post:</a:t>
            </a:r>
          </a:p>
          <a:p>
            <a:r>
              <a:rPr lang="en-US" dirty="0" smtClean="0"/>
              <a:t>Making</a:t>
            </a:r>
            <a:r>
              <a:rPr lang="en-US" baseline="0" dirty="0" smtClean="0"/>
              <a:t> the decision to bring a new pet into your life is an exciting and joyous time. It marks the beginning of many years of companionship, fun, and adventure. Before you bring your new furry member into your home, however, it is important that you have thought through all of the responsibilities that come with pet ownership. Here are some factors to consider when choosing a new pet. For more information, see: https://www.isvma.org/how-to-choose-a-pet/</a:t>
            </a:r>
            <a:endParaRPr lang="en-US" dirty="0"/>
          </a:p>
        </p:txBody>
      </p:sp>
      <p:sp>
        <p:nvSpPr>
          <p:cNvPr id="4" name="Slide Number Placeholder 3"/>
          <p:cNvSpPr>
            <a:spLocks noGrp="1"/>
          </p:cNvSpPr>
          <p:nvPr>
            <p:ph type="sldNum" sz="quarter" idx="10"/>
          </p:nvPr>
        </p:nvSpPr>
        <p:spPr/>
        <p:txBody>
          <a:bodyPr/>
          <a:lstStyle/>
          <a:p>
            <a:fld id="{A0DB9FA8-12EA-DC4C-B396-51645DB6FD21}" type="slidenum">
              <a:rPr lang="en-US" smtClean="0"/>
              <a:t>1</a:t>
            </a:fld>
            <a:endParaRPr lang="en-US"/>
          </a:p>
        </p:txBody>
      </p:sp>
    </p:spTree>
    <p:extLst>
      <p:ext uri="{BB962C8B-B14F-4D97-AF65-F5344CB8AC3E}">
        <p14:creationId xmlns:p14="http://schemas.microsoft.com/office/powerpoint/2010/main" val="281960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Facebook post to </a:t>
            </a:r>
            <a:r>
              <a:rPr lang="en-US" dirty="0" smtClean="0"/>
              <a:t>precede </a:t>
            </a:r>
            <a:r>
              <a:rPr lang="en-US" dirty="0" smtClean="0"/>
              <a:t>picture post:</a:t>
            </a:r>
          </a:p>
          <a:p>
            <a:r>
              <a:rPr lang="en-US" dirty="0" smtClean="0"/>
              <a:t>Tell us how</a:t>
            </a:r>
            <a:r>
              <a:rPr lang="en-US" baseline="0" dirty="0" smtClean="0"/>
              <a:t> you picked your pet! Was he the perfect running buddy? Did she not shed? Was he great with kids? For a chance to win a prize: 1. Post a picture of your pet along with your explanation 2. Share this post with the hashtag #</a:t>
            </a:r>
            <a:r>
              <a:rPr lang="en-US" baseline="0" dirty="0" err="1" smtClean="0"/>
              <a:t>ISVMAhealthypetweek</a:t>
            </a:r>
            <a:endParaRPr lang="en-US" dirty="0"/>
          </a:p>
        </p:txBody>
      </p:sp>
      <p:sp>
        <p:nvSpPr>
          <p:cNvPr id="4" name="Slide Number Placeholder 3"/>
          <p:cNvSpPr>
            <a:spLocks noGrp="1"/>
          </p:cNvSpPr>
          <p:nvPr>
            <p:ph type="sldNum" sz="quarter" idx="10"/>
          </p:nvPr>
        </p:nvSpPr>
        <p:spPr/>
        <p:txBody>
          <a:bodyPr/>
          <a:lstStyle/>
          <a:p>
            <a:fld id="{A0DB9FA8-12EA-DC4C-B396-51645DB6FD21}" type="slidenum">
              <a:rPr lang="en-US" smtClean="0"/>
              <a:t>2</a:t>
            </a:fld>
            <a:endParaRPr lang="en-US"/>
          </a:p>
        </p:txBody>
      </p:sp>
    </p:spTree>
    <p:extLst>
      <p:ext uri="{BB962C8B-B14F-4D97-AF65-F5344CB8AC3E}">
        <p14:creationId xmlns:p14="http://schemas.microsoft.com/office/powerpoint/2010/main" val="220666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Facebook post to </a:t>
            </a:r>
            <a:r>
              <a:rPr lang="en-US" dirty="0" err="1" smtClean="0"/>
              <a:t>preceed</a:t>
            </a:r>
            <a:r>
              <a:rPr lang="en-US" dirty="0" smtClean="0"/>
              <a:t> picture post: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a:t>
            </a:r>
            <a:r>
              <a:rPr lang="en-US" baseline="0" dirty="0" smtClean="0"/>
              <a:t> is never too early to start setting your pet up for a long, healthy, happy life. When you bring a new pet into your home, here are things we recommend you do to give your new addition to the family the best start possible. For more information, see: https</a:t>
            </a:r>
            <a:r>
              <a:rPr lang="en-US" baseline="0" smtClean="0"/>
              <a:t>://www.isvma.org</a:t>
            </a:r>
            <a:endParaRPr lang="en-US" dirty="0" smtClean="0"/>
          </a:p>
          <a:p>
            <a:endParaRPr lang="en-US" dirty="0"/>
          </a:p>
        </p:txBody>
      </p:sp>
      <p:sp>
        <p:nvSpPr>
          <p:cNvPr id="4" name="Slide Number Placeholder 3"/>
          <p:cNvSpPr>
            <a:spLocks noGrp="1"/>
          </p:cNvSpPr>
          <p:nvPr>
            <p:ph type="sldNum" sz="quarter" idx="10"/>
          </p:nvPr>
        </p:nvSpPr>
        <p:spPr/>
        <p:txBody>
          <a:bodyPr/>
          <a:lstStyle/>
          <a:p>
            <a:fld id="{A0DB9FA8-12EA-DC4C-B396-51645DB6FD21}" type="slidenum">
              <a:rPr lang="en-US" smtClean="0"/>
              <a:t>3</a:t>
            </a:fld>
            <a:endParaRPr lang="en-US"/>
          </a:p>
        </p:txBody>
      </p:sp>
    </p:spTree>
    <p:extLst>
      <p:ext uri="{BB962C8B-B14F-4D97-AF65-F5344CB8AC3E}">
        <p14:creationId xmlns:p14="http://schemas.microsoft.com/office/powerpoint/2010/main" val="77187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E44EE9D-3252-664B-99AE-8F9254B7B4F7}"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93884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E44EE9D-3252-664B-99AE-8F9254B7B4F7}"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310477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E44EE9D-3252-664B-99AE-8F9254B7B4F7}"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122848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E44EE9D-3252-664B-99AE-8F9254B7B4F7}"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3933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E44EE9D-3252-664B-99AE-8F9254B7B4F7}"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352116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E44EE9D-3252-664B-99AE-8F9254B7B4F7}"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394536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E44EE9D-3252-664B-99AE-8F9254B7B4F7}"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253311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E44EE9D-3252-664B-99AE-8F9254B7B4F7}"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259493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4EE9D-3252-664B-99AE-8F9254B7B4F7}"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268791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E44EE9D-3252-664B-99AE-8F9254B7B4F7}"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83513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E44EE9D-3252-664B-99AE-8F9254B7B4F7}"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E5BD1-B0CA-EF41-99E2-3D94029ADF04}" type="slidenum">
              <a:rPr lang="en-US" smtClean="0"/>
              <a:t>‹#›</a:t>
            </a:fld>
            <a:endParaRPr lang="en-US"/>
          </a:p>
        </p:txBody>
      </p:sp>
    </p:spTree>
    <p:extLst>
      <p:ext uri="{BB962C8B-B14F-4D97-AF65-F5344CB8AC3E}">
        <p14:creationId xmlns:p14="http://schemas.microsoft.com/office/powerpoint/2010/main" val="238884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4EE9D-3252-664B-99AE-8F9254B7B4F7}" type="datetimeFigureOut">
              <a:rPr lang="en-US" smtClean="0"/>
              <a:t>3/19/2018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5BD1-B0CA-EF41-99E2-3D94029ADF04}" type="slidenum">
              <a:rPr lang="en-US" smtClean="0"/>
              <a:t>‹#›</a:t>
            </a:fld>
            <a:endParaRPr lang="en-US"/>
          </a:p>
        </p:txBody>
      </p:sp>
    </p:spTree>
    <p:extLst>
      <p:ext uri="{BB962C8B-B14F-4D97-AF65-F5344CB8AC3E}">
        <p14:creationId xmlns:p14="http://schemas.microsoft.com/office/powerpoint/2010/main" val="180702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274469" cy="6858000"/>
          </a:xfrm>
          <a:prstGeom prst="rect">
            <a:avLst/>
          </a:prstGeom>
        </p:spPr>
      </p:pic>
      <p:sp>
        <p:nvSpPr>
          <p:cNvPr id="3" name="TextBox 2"/>
          <p:cNvSpPr txBox="1"/>
          <p:nvPr/>
        </p:nvSpPr>
        <p:spPr>
          <a:xfrm>
            <a:off x="513990" y="687917"/>
            <a:ext cx="3852149" cy="1200329"/>
          </a:xfrm>
          <a:prstGeom prst="rect">
            <a:avLst/>
          </a:prstGeom>
          <a:noFill/>
        </p:spPr>
        <p:txBody>
          <a:bodyPr wrap="none" rtlCol="0">
            <a:spAutoFit/>
          </a:bodyPr>
          <a:lstStyle/>
          <a:p>
            <a:r>
              <a:rPr lang="en-US" b="1" dirty="0" smtClean="0">
                <a:latin typeface="Book Antiqua"/>
                <a:cs typeface="Book Antiqua"/>
              </a:rPr>
              <a:t>Who could say no to this face?!</a:t>
            </a:r>
          </a:p>
          <a:p>
            <a:r>
              <a:rPr lang="en-US" dirty="0" smtClean="0">
                <a:latin typeface="Book Antiqua"/>
                <a:cs typeface="Book Antiqua"/>
              </a:rPr>
              <a:t>But how do you know he’s the one?</a:t>
            </a:r>
          </a:p>
          <a:p>
            <a:endParaRPr lang="en-US" dirty="0">
              <a:latin typeface="Book Antiqua"/>
              <a:cs typeface="Book Antiqua"/>
            </a:endParaRPr>
          </a:p>
          <a:p>
            <a:r>
              <a:rPr lang="en-US" dirty="0" smtClean="0">
                <a:latin typeface="Book Antiqua"/>
                <a:cs typeface="Book Antiqua"/>
              </a:rPr>
              <a:t> </a:t>
            </a:r>
            <a:endParaRPr lang="en-US" dirty="0">
              <a:latin typeface="Book Antiqua"/>
              <a:cs typeface="Book Antiqua"/>
            </a:endParaRPr>
          </a:p>
        </p:txBody>
      </p:sp>
      <p:sp>
        <p:nvSpPr>
          <p:cNvPr id="4" name="TextBox 3"/>
          <p:cNvSpPr txBox="1"/>
          <p:nvPr/>
        </p:nvSpPr>
        <p:spPr>
          <a:xfrm>
            <a:off x="571500" y="1396999"/>
            <a:ext cx="3429000" cy="4524316"/>
          </a:xfrm>
          <a:prstGeom prst="rect">
            <a:avLst/>
          </a:prstGeom>
          <a:noFill/>
        </p:spPr>
        <p:txBody>
          <a:bodyPr wrap="square" rtlCol="0">
            <a:spAutoFit/>
          </a:bodyPr>
          <a:lstStyle/>
          <a:p>
            <a:r>
              <a:rPr lang="en-US" dirty="0" smtClean="0">
                <a:latin typeface="Book Antiqua"/>
                <a:cs typeface="Book Antiqua"/>
              </a:rPr>
              <a:t>Factors to consider when choosing a </a:t>
            </a:r>
            <a:r>
              <a:rPr lang="en-US" smtClean="0">
                <a:latin typeface="Book Antiqua"/>
                <a:cs typeface="Book Antiqua"/>
              </a:rPr>
              <a:t>pet:</a:t>
            </a:r>
            <a:endParaRPr lang="en-US" dirty="0" smtClean="0">
              <a:latin typeface="Book Antiqua"/>
              <a:cs typeface="Book Antiqua"/>
            </a:endParaRPr>
          </a:p>
          <a:p>
            <a:pPr marL="342900" indent="-342900">
              <a:buAutoNum type="arabicPeriod"/>
            </a:pPr>
            <a:r>
              <a:rPr lang="en-US" dirty="0" smtClean="0">
                <a:latin typeface="Book Antiqua"/>
                <a:cs typeface="Book Antiqua"/>
              </a:rPr>
              <a:t>Does the pet fit your lifestyle?</a:t>
            </a:r>
          </a:p>
          <a:p>
            <a:pPr marL="342900" indent="-342900">
              <a:buAutoNum type="arabicPeriod"/>
            </a:pPr>
            <a:r>
              <a:rPr lang="en-US" dirty="0" smtClean="0">
                <a:latin typeface="Book Antiqua"/>
                <a:cs typeface="Book Antiqua"/>
              </a:rPr>
              <a:t>Who will be the pet’s primary caregiver?</a:t>
            </a:r>
            <a:endParaRPr lang="en-US" dirty="0">
              <a:latin typeface="Book Antiqua"/>
              <a:cs typeface="Book Antiqua"/>
            </a:endParaRPr>
          </a:p>
          <a:p>
            <a:pPr marL="342900" indent="-342900">
              <a:buAutoNum type="arabicPeriod"/>
            </a:pPr>
            <a:r>
              <a:rPr lang="en-US" dirty="0" smtClean="0">
                <a:latin typeface="Book Antiqua"/>
                <a:cs typeface="Book Antiqua"/>
              </a:rPr>
              <a:t>Can you provide the attention the pet needs?</a:t>
            </a:r>
          </a:p>
          <a:p>
            <a:pPr marL="342900" indent="-342900">
              <a:buAutoNum type="arabicPeriod"/>
            </a:pPr>
            <a:r>
              <a:rPr lang="en-US" dirty="0" smtClean="0">
                <a:latin typeface="Book Antiqua"/>
                <a:cs typeface="Book Antiqua"/>
              </a:rPr>
              <a:t>Are there other pets involved?</a:t>
            </a:r>
          </a:p>
          <a:p>
            <a:pPr marL="342900" indent="-342900">
              <a:buAutoNum type="arabicPeriod"/>
            </a:pPr>
            <a:r>
              <a:rPr lang="en-US" dirty="0" smtClean="0">
                <a:latin typeface="Book Antiqua"/>
                <a:cs typeface="Book Antiqua"/>
              </a:rPr>
              <a:t>Will there be landlord or neighbor issues?</a:t>
            </a:r>
          </a:p>
          <a:p>
            <a:pPr marL="342900" indent="-342900">
              <a:buAutoNum type="arabicPeriod"/>
            </a:pPr>
            <a:r>
              <a:rPr lang="en-US" dirty="0" smtClean="0">
                <a:latin typeface="Book Antiqua"/>
                <a:cs typeface="Book Antiqua"/>
              </a:rPr>
              <a:t>What is the lifespan of the pet?</a:t>
            </a:r>
          </a:p>
          <a:p>
            <a:pPr marL="342900" indent="-342900">
              <a:buAutoNum type="arabicPeriod"/>
            </a:pPr>
            <a:r>
              <a:rPr lang="en-US" dirty="0" smtClean="0">
                <a:latin typeface="Book Antiqua"/>
                <a:cs typeface="Book Antiqua"/>
              </a:rPr>
              <a:t>What are the costs of pet ownership?</a:t>
            </a:r>
            <a:endParaRPr lang="en-US" dirty="0">
              <a:latin typeface="Book Antiqua"/>
              <a:cs typeface="Book Antiqua"/>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546" y="6523480"/>
            <a:ext cx="662848" cy="220949"/>
          </a:xfrm>
          <a:prstGeom prst="rect">
            <a:avLst/>
          </a:prstGeom>
        </p:spPr>
      </p:pic>
    </p:spTree>
    <p:extLst>
      <p:ext uri="{BB962C8B-B14F-4D97-AF65-F5344CB8AC3E}">
        <p14:creationId xmlns:p14="http://schemas.microsoft.com/office/powerpoint/2010/main" val="419824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g and man silhouett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9" y="241453"/>
            <a:ext cx="8845087" cy="6516185"/>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227666" y="4182585"/>
            <a:ext cx="6941248" cy="646331"/>
          </a:xfrm>
          <a:prstGeom prst="rect">
            <a:avLst/>
          </a:prstGeom>
          <a:noFill/>
        </p:spPr>
        <p:txBody>
          <a:bodyPr wrap="none" rtlCol="0">
            <a:spAutoFit/>
          </a:bodyPr>
          <a:lstStyle/>
          <a:p>
            <a:r>
              <a:rPr lang="en-US" dirty="0" smtClean="0">
                <a:solidFill>
                  <a:schemeClr val="bg1"/>
                </a:solidFill>
              </a:rPr>
              <a:t>"Everyone thinks they have the best dog. And none of them are wrong.”</a:t>
            </a:r>
          </a:p>
          <a:p>
            <a:pPr algn="ctr"/>
            <a:r>
              <a:rPr lang="en-US" dirty="0" smtClean="0">
                <a:solidFill>
                  <a:schemeClr val="bg1"/>
                </a:solidFill>
              </a:rPr>
              <a:t>—</a:t>
            </a:r>
            <a:r>
              <a:rPr lang="en-US" b="1" dirty="0" smtClean="0">
                <a:solidFill>
                  <a:schemeClr val="bg1"/>
                </a:solidFill>
              </a:rPr>
              <a:t>W.R. </a:t>
            </a:r>
            <a:r>
              <a:rPr lang="en-US" b="1" dirty="0" err="1" smtClean="0">
                <a:solidFill>
                  <a:schemeClr val="bg1"/>
                </a:solidFill>
              </a:rPr>
              <a:t>Purche</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420" y="6412904"/>
            <a:ext cx="662848" cy="220949"/>
          </a:xfrm>
          <a:prstGeom prst="rect">
            <a:avLst/>
          </a:prstGeom>
        </p:spPr>
      </p:pic>
    </p:spTree>
    <p:extLst>
      <p:ext uri="{BB962C8B-B14F-4D97-AF65-F5344CB8AC3E}">
        <p14:creationId xmlns:p14="http://schemas.microsoft.com/office/powerpoint/2010/main" val="420652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55"/>
            <a:ext cx="9144000" cy="6889998"/>
          </a:xfrm>
          <a:prstGeom prst="rect">
            <a:avLst/>
          </a:prstGeom>
        </p:spPr>
      </p:pic>
      <p:sp>
        <p:nvSpPr>
          <p:cNvPr id="3" name="TextBox 2"/>
          <p:cNvSpPr txBox="1"/>
          <p:nvPr/>
        </p:nvSpPr>
        <p:spPr>
          <a:xfrm>
            <a:off x="2926291" y="593433"/>
            <a:ext cx="6098144" cy="738664"/>
          </a:xfrm>
          <a:prstGeom prst="rect">
            <a:avLst/>
          </a:prstGeom>
          <a:noFill/>
        </p:spPr>
        <p:txBody>
          <a:bodyPr wrap="none" rtlCol="0">
            <a:spAutoFit/>
          </a:bodyPr>
          <a:lstStyle/>
          <a:p>
            <a:r>
              <a:rPr lang="en-US" sz="2400" b="1" dirty="0" smtClean="0">
                <a:solidFill>
                  <a:srgbClr val="FF0000"/>
                </a:solidFill>
                <a:latin typeface="Book Antiqua"/>
                <a:cs typeface="Book Antiqua"/>
              </a:rPr>
              <a:t>She and you have a bright future ahead</a:t>
            </a:r>
            <a:r>
              <a:rPr lang="mr-IN" sz="2400" b="1" dirty="0" smtClean="0">
                <a:solidFill>
                  <a:srgbClr val="FF0000"/>
                </a:solidFill>
                <a:latin typeface="Book Antiqua"/>
                <a:cs typeface="Book Antiqua"/>
              </a:rPr>
              <a:t>…</a:t>
            </a:r>
            <a:r>
              <a:rPr lang="en-CA" sz="2400" b="1" dirty="0" smtClean="0">
                <a:solidFill>
                  <a:srgbClr val="FF0000"/>
                </a:solidFill>
                <a:latin typeface="Book Antiqua"/>
                <a:cs typeface="Book Antiqua"/>
              </a:rPr>
              <a:t>.</a:t>
            </a:r>
          </a:p>
          <a:p>
            <a:r>
              <a:rPr lang="en-US" dirty="0" smtClean="0"/>
              <a:t> </a:t>
            </a:r>
            <a:endParaRPr lang="en-US" dirty="0"/>
          </a:p>
        </p:txBody>
      </p:sp>
      <p:sp>
        <p:nvSpPr>
          <p:cNvPr id="4" name="TextBox 3"/>
          <p:cNvSpPr txBox="1"/>
          <p:nvPr/>
        </p:nvSpPr>
        <p:spPr>
          <a:xfrm>
            <a:off x="105833" y="1461995"/>
            <a:ext cx="5640917" cy="4278094"/>
          </a:xfrm>
          <a:prstGeom prst="rect">
            <a:avLst/>
          </a:prstGeom>
          <a:noFill/>
        </p:spPr>
        <p:txBody>
          <a:bodyPr wrap="square" rtlCol="0">
            <a:spAutoFit/>
          </a:bodyPr>
          <a:lstStyle/>
          <a:p>
            <a:r>
              <a:rPr lang="en-US" sz="1600" b="1" dirty="0" smtClean="0">
                <a:latin typeface="Book Antiqua"/>
                <a:cs typeface="Book Antiqua"/>
              </a:rPr>
              <a:t>Here are ways to set your new pet up for a long and healthy life:</a:t>
            </a:r>
          </a:p>
          <a:p>
            <a:endParaRPr lang="en-US" sz="1600" b="1" dirty="0" smtClean="0">
              <a:latin typeface="Book Antiqua"/>
              <a:cs typeface="Book Antiqua"/>
            </a:endParaRPr>
          </a:p>
          <a:p>
            <a:pPr marL="342900" indent="-342900">
              <a:buAutoNum type="arabicPeriod"/>
            </a:pPr>
            <a:r>
              <a:rPr lang="en-US" sz="1600" b="1" dirty="0" smtClean="0">
                <a:solidFill>
                  <a:srgbClr val="FF0000"/>
                </a:solidFill>
                <a:latin typeface="Book Antiqua"/>
                <a:cs typeface="Book Antiqua"/>
              </a:rPr>
              <a:t>Get an early start! </a:t>
            </a:r>
            <a:r>
              <a:rPr lang="en-US" sz="1600" b="1" dirty="0" smtClean="0">
                <a:latin typeface="Book Antiqua"/>
                <a:cs typeface="Book Antiqua"/>
              </a:rPr>
              <a:t>Talk to your vet about preventative care such as feeding the right food, maintaining a healthy weight, routine check-ups, etc.</a:t>
            </a:r>
          </a:p>
          <a:p>
            <a:pPr marL="342900" indent="-342900">
              <a:buAutoNum type="arabicPeriod"/>
            </a:pPr>
            <a:r>
              <a:rPr lang="en-US" sz="1600" b="1" dirty="0" smtClean="0">
                <a:solidFill>
                  <a:srgbClr val="FF0000"/>
                </a:solidFill>
                <a:latin typeface="Book Antiqua"/>
                <a:cs typeface="Book Antiqua"/>
              </a:rPr>
              <a:t>Make sure she can find her way home. </a:t>
            </a:r>
            <a:r>
              <a:rPr lang="en-US" sz="1600" b="1" dirty="0" smtClean="0">
                <a:latin typeface="Book Antiqua"/>
                <a:cs typeface="Book Antiqua"/>
              </a:rPr>
              <a:t>Make sure your pet has the appropriate ID tags and is </a:t>
            </a:r>
            <a:r>
              <a:rPr lang="en-US" sz="1600" b="1" dirty="0" err="1" smtClean="0">
                <a:latin typeface="Book Antiqua"/>
                <a:cs typeface="Book Antiqua"/>
              </a:rPr>
              <a:t>microchipped</a:t>
            </a:r>
            <a:r>
              <a:rPr lang="en-US" sz="1600" b="1" dirty="0" smtClean="0">
                <a:latin typeface="Book Antiqua"/>
                <a:cs typeface="Book Antiqua"/>
              </a:rPr>
              <a:t>.</a:t>
            </a:r>
          </a:p>
          <a:p>
            <a:pPr marL="342900" indent="-342900">
              <a:buAutoNum type="arabicPeriod"/>
            </a:pPr>
            <a:r>
              <a:rPr lang="en-US" sz="1600" b="1" dirty="0" smtClean="0">
                <a:solidFill>
                  <a:srgbClr val="FF0000"/>
                </a:solidFill>
                <a:latin typeface="Book Antiqua"/>
                <a:cs typeface="Book Antiqua"/>
              </a:rPr>
              <a:t>Spay or neuter your pet </a:t>
            </a:r>
            <a:r>
              <a:rPr lang="en-US" sz="1600" b="1" dirty="0" smtClean="0">
                <a:latin typeface="Book Antiqua"/>
                <a:cs typeface="Book Antiqua"/>
              </a:rPr>
              <a:t>to prevent unwanted litters, roaming behaviors and even certain cancers.</a:t>
            </a:r>
          </a:p>
          <a:p>
            <a:pPr marL="342900" indent="-342900">
              <a:buAutoNum type="arabicPeriod"/>
            </a:pPr>
            <a:r>
              <a:rPr lang="en-US" sz="1600" b="1" dirty="0" smtClean="0">
                <a:solidFill>
                  <a:srgbClr val="FF0000"/>
                </a:solidFill>
                <a:latin typeface="Book Antiqua"/>
                <a:cs typeface="Book Antiqua"/>
              </a:rPr>
              <a:t>Vaccinate your pet</a:t>
            </a:r>
            <a:r>
              <a:rPr lang="en-US" sz="1600" b="1" dirty="0" smtClean="0">
                <a:latin typeface="Book Antiqua"/>
                <a:cs typeface="Book Antiqua"/>
              </a:rPr>
              <a:t> to prevent certain deadly diseases.</a:t>
            </a:r>
          </a:p>
          <a:p>
            <a:pPr marL="342900" indent="-342900">
              <a:buAutoNum type="arabicPeriod"/>
            </a:pPr>
            <a:r>
              <a:rPr lang="en-US" sz="1600" b="1" dirty="0" smtClean="0">
                <a:solidFill>
                  <a:srgbClr val="FF0000"/>
                </a:solidFill>
                <a:latin typeface="Book Antiqua"/>
                <a:cs typeface="Book Antiqua"/>
              </a:rPr>
              <a:t>Deworm your pet.</a:t>
            </a:r>
          </a:p>
          <a:p>
            <a:pPr marL="342900" indent="-342900">
              <a:buAutoNum type="arabicPeriod"/>
            </a:pPr>
            <a:r>
              <a:rPr lang="en-US" sz="1600" b="1" dirty="0" smtClean="0">
                <a:solidFill>
                  <a:srgbClr val="FF0000"/>
                </a:solidFill>
                <a:latin typeface="Book Antiqua"/>
                <a:cs typeface="Book Antiqua"/>
              </a:rPr>
              <a:t>Socialize your pet</a:t>
            </a:r>
            <a:r>
              <a:rPr lang="en-US" sz="1600" b="1" dirty="0" smtClean="0">
                <a:latin typeface="Book Antiqua"/>
                <a:cs typeface="Book Antiqua"/>
              </a:rPr>
              <a:t> by teaching them acceptable behavior in different situations.</a:t>
            </a:r>
          </a:p>
          <a:p>
            <a:pPr marL="342900" indent="-342900">
              <a:buAutoNum type="arabicPeriod"/>
            </a:pPr>
            <a:r>
              <a:rPr lang="en-US" sz="1600" b="1" dirty="0">
                <a:solidFill>
                  <a:srgbClr val="FF0000"/>
                </a:solidFill>
                <a:latin typeface="Book Antiqua"/>
                <a:cs typeface="Book Antiqua"/>
              </a:rPr>
              <a:t>A</a:t>
            </a:r>
            <a:r>
              <a:rPr lang="en-US" sz="1600" b="1" dirty="0" smtClean="0">
                <a:solidFill>
                  <a:srgbClr val="FF0000"/>
                </a:solidFill>
                <a:latin typeface="Book Antiqua"/>
                <a:cs typeface="Book Antiqua"/>
              </a:rPr>
              <a:t>re you prepared for the unexpected </a:t>
            </a:r>
            <a:r>
              <a:rPr lang="en-US" sz="1600" b="1" dirty="0" smtClean="0">
                <a:latin typeface="Book Antiqua"/>
                <a:cs typeface="Book Antiqua"/>
              </a:rPr>
              <a:t>illness or injury? Decide if pet insurance might help you provide care for your pet if the unexpected should occur.</a:t>
            </a:r>
            <a:endParaRPr lang="en-US" sz="1600" b="1" dirty="0">
              <a:latin typeface="Book Antiqua"/>
              <a:cs typeface="Book Antiqua"/>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352" y="6078368"/>
            <a:ext cx="662848" cy="220949"/>
          </a:xfrm>
          <a:prstGeom prst="rect">
            <a:avLst/>
          </a:prstGeom>
        </p:spPr>
      </p:pic>
    </p:spTree>
    <p:extLst>
      <p:ext uri="{BB962C8B-B14F-4D97-AF65-F5344CB8AC3E}">
        <p14:creationId xmlns:p14="http://schemas.microsoft.com/office/powerpoint/2010/main" val="3556026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2833</TotalTime>
  <Words>473</Words>
  <Application>Microsoft Office PowerPoint</Application>
  <PresentationFormat>On-screen Show (4:3)</PresentationFormat>
  <Paragraphs>34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Book Antiqua</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Hsu</dc:creator>
  <cp:lastModifiedBy>Debbie Lakamp</cp:lastModifiedBy>
  <cp:revision>17</cp:revision>
  <dcterms:created xsi:type="dcterms:W3CDTF">2017-12-29T23:09:44Z</dcterms:created>
  <dcterms:modified xsi:type="dcterms:W3CDTF">2018-03-19T21:45:24Z</dcterms:modified>
</cp:coreProperties>
</file>