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6" r:id="rId1"/>
  </p:sldMasterIdLst>
  <p:notesMasterIdLst>
    <p:notesMasterId r:id="rId9"/>
  </p:notesMasterIdLst>
  <p:sldIdLst>
    <p:sldId id="266" r:id="rId2"/>
    <p:sldId id="267" r:id="rId3"/>
    <p:sldId id="268" r:id="rId4"/>
    <p:sldId id="269" r:id="rId5"/>
    <p:sldId id="280" r:id="rId6"/>
    <p:sldId id="282" r:id="rId7"/>
    <p:sldId id="281" r:id="rId8"/>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2586" y="5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710837-3AE1-9740-B4C8-5A8873097B53}" type="datetimeFigureOut">
              <a:rPr lang="en-US" smtClean="0"/>
              <a:t>3/23/2018</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A3FD2C-7C7C-DD42-A4EB-A414C0B29744}" type="slidenum">
              <a:rPr lang="en-US" smtClean="0"/>
              <a:t>‹#›</a:t>
            </a:fld>
            <a:endParaRPr lang="en-US"/>
          </a:p>
        </p:txBody>
      </p:sp>
    </p:spTree>
    <p:extLst>
      <p:ext uri="{BB962C8B-B14F-4D97-AF65-F5344CB8AC3E}">
        <p14:creationId xmlns:p14="http://schemas.microsoft.com/office/powerpoint/2010/main" val="10071251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few things to keep in mind when considering vaccinating your pet: </a:t>
            </a:r>
          </a:p>
          <a:p>
            <a:pPr marL="228600" indent="-228600">
              <a:buAutoNum type="arabicPeriod"/>
            </a:pPr>
            <a:r>
              <a:rPr lang="en-US" baseline="0" dirty="0" smtClean="0"/>
              <a:t>Rabies vaccination is REQUIRED by law. Rabies is a serious, fatal disease transmissible to humans. </a:t>
            </a:r>
          </a:p>
          <a:p>
            <a:pPr marL="228600" indent="-228600">
              <a:buAutoNum type="arabicPeriod"/>
            </a:pPr>
            <a:r>
              <a:rPr lang="en-US" dirty="0" smtClean="0"/>
              <a:t>Serious vaccine reactions are rare</a:t>
            </a:r>
            <a:endParaRPr lang="en-US" baseline="0" dirty="0" smtClean="0"/>
          </a:p>
          <a:p>
            <a:pPr marL="228600" indent="-228600">
              <a:buAutoNum type="arabicPeriod"/>
            </a:pPr>
            <a:r>
              <a:rPr lang="en-US" baseline="0" dirty="0" smtClean="0"/>
              <a:t>Your vet can guide you on which vaccines your pet needs and how often they should be repeated based on your pets individual risks. </a:t>
            </a:r>
          </a:p>
          <a:p>
            <a:pPr marL="0" indent="0">
              <a:buNone/>
            </a:pPr>
            <a:r>
              <a:rPr lang="en-US" baseline="0" dirty="0" smtClean="0"/>
              <a:t>https://www.aaha.org/pet_owner/aaha_guidelines/aahas_canine_vaccination_guidelines.aspx</a:t>
            </a:r>
          </a:p>
          <a:p>
            <a:pPr marL="0" indent="0">
              <a:buNone/>
            </a:pPr>
            <a:r>
              <a:rPr lang="en-US" baseline="0" dirty="0" smtClean="0"/>
              <a:t>And also the link to </a:t>
            </a:r>
            <a:r>
              <a:rPr lang="en-US" baseline="0" dirty="0" smtClean="0"/>
              <a:t>your clinic page </a:t>
            </a:r>
            <a:r>
              <a:rPr lang="en-US" baseline="0" dirty="0" smtClean="0"/>
              <a:t>here ________</a:t>
            </a:r>
          </a:p>
        </p:txBody>
      </p:sp>
      <p:sp>
        <p:nvSpPr>
          <p:cNvPr id="4" name="Slide Number Placeholder 3"/>
          <p:cNvSpPr>
            <a:spLocks noGrp="1"/>
          </p:cNvSpPr>
          <p:nvPr>
            <p:ph type="sldNum" sz="quarter" idx="10"/>
          </p:nvPr>
        </p:nvSpPr>
        <p:spPr/>
        <p:txBody>
          <a:bodyPr/>
          <a:lstStyle/>
          <a:p>
            <a:fld id="{A801C83F-B93B-4ADF-940F-93FCCFF6B025}" type="slidenum">
              <a:rPr lang="en-US" smtClean="0"/>
              <a:pPr/>
              <a:t>1</a:t>
            </a:fld>
            <a:endParaRPr lang="en-US"/>
          </a:p>
        </p:txBody>
      </p:sp>
    </p:spTree>
    <p:extLst>
      <p:ext uri="{BB962C8B-B14F-4D97-AF65-F5344CB8AC3E}">
        <p14:creationId xmlns:p14="http://schemas.microsoft.com/office/powerpoint/2010/main" val="1389878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1C83F-B93B-4ADF-940F-93FCCFF6B025}" type="slidenum">
              <a:rPr lang="en-US" smtClean="0"/>
              <a:pPr/>
              <a:t>2</a:t>
            </a:fld>
            <a:endParaRPr lang="en-US"/>
          </a:p>
        </p:txBody>
      </p:sp>
    </p:spTree>
    <p:extLst>
      <p:ext uri="{BB962C8B-B14F-4D97-AF65-F5344CB8AC3E}">
        <p14:creationId xmlns:p14="http://schemas.microsoft.com/office/powerpoint/2010/main" val="500613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1C83F-B93B-4ADF-940F-93FCCFF6B025}" type="slidenum">
              <a:rPr lang="en-US" smtClean="0"/>
              <a:pPr/>
              <a:t>3</a:t>
            </a:fld>
            <a:endParaRPr lang="en-US"/>
          </a:p>
        </p:txBody>
      </p:sp>
    </p:spTree>
    <p:extLst>
      <p:ext uri="{BB962C8B-B14F-4D97-AF65-F5344CB8AC3E}">
        <p14:creationId xmlns:p14="http://schemas.microsoft.com/office/powerpoint/2010/main" val="3481409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Raccoons</a:t>
            </a:r>
          </a:p>
          <a:p>
            <a:pPr marL="228600" indent="-228600">
              <a:buAutoNum type="arabicPeriod"/>
            </a:pPr>
            <a:r>
              <a:rPr lang="en-US" baseline="0" dirty="0" smtClean="0"/>
              <a:t>Foxes</a:t>
            </a:r>
          </a:p>
          <a:p>
            <a:pPr marL="228600" indent="-228600">
              <a:buAutoNum type="arabicPeriod"/>
            </a:pPr>
            <a:r>
              <a:rPr lang="en-US" baseline="0" dirty="0" smtClean="0"/>
              <a:t>Skunks</a:t>
            </a:r>
          </a:p>
          <a:p>
            <a:pPr marL="228600" indent="-228600">
              <a:buAutoNum type="arabicPeriod"/>
            </a:pPr>
            <a:r>
              <a:rPr lang="en-US" baseline="0" dirty="0" smtClean="0"/>
              <a:t>Bats</a:t>
            </a:r>
          </a:p>
          <a:p>
            <a:pPr marL="228600" indent="-228600">
              <a:buAutoNum type="arabicPeriod"/>
            </a:pPr>
            <a:endParaRPr lang="en-US" baseline="0" dirty="0" smtClean="0"/>
          </a:p>
          <a:p>
            <a:pPr marL="0" indent="0">
              <a:buNone/>
            </a:pPr>
            <a:r>
              <a:rPr lang="en-US" baseline="0" dirty="0" smtClean="0"/>
              <a:t>If you, a family member, or a pet is exposed to a potentially infected animal you should seek medical attention immediately. Failure to do so could be fatal. Over 40,000 people in the United States each year receive the prophylactic rabies shot due to possible exposure. </a:t>
            </a:r>
            <a:endParaRPr lang="en-US" dirty="0"/>
          </a:p>
        </p:txBody>
      </p:sp>
      <p:sp>
        <p:nvSpPr>
          <p:cNvPr id="4" name="Slide Number Placeholder 3"/>
          <p:cNvSpPr>
            <a:spLocks noGrp="1"/>
          </p:cNvSpPr>
          <p:nvPr>
            <p:ph type="sldNum" sz="quarter" idx="10"/>
          </p:nvPr>
        </p:nvSpPr>
        <p:spPr/>
        <p:txBody>
          <a:bodyPr/>
          <a:lstStyle/>
          <a:p>
            <a:fld id="{A801C83F-B93B-4ADF-940F-93FCCFF6B025}" type="slidenum">
              <a:rPr lang="en-US" smtClean="0"/>
              <a:pPr/>
              <a:t>4</a:t>
            </a:fld>
            <a:endParaRPr lang="en-US"/>
          </a:p>
        </p:txBody>
      </p:sp>
    </p:spTree>
    <p:extLst>
      <p:ext uri="{BB962C8B-B14F-4D97-AF65-F5344CB8AC3E}">
        <p14:creationId xmlns:p14="http://schemas.microsoft.com/office/powerpoint/2010/main" val="3233301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CA"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D75D652F-FB71-1445-8F1B-BB6F8CD2D722}" type="datetimeFigureOut">
              <a:rPr lang="en-US" smtClean="0"/>
              <a:pPr/>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D75D652F-FB71-1445-8F1B-BB6F8CD2D722}" type="datetimeFigureOut">
              <a:rPr lang="en-US" smtClean="0"/>
              <a:pPr/>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3D793-52C2-B448-8DAC-74D5D37C4AF1}" type="slidenum">
              <a:rPr lang="en-US" smtClean="0"/>
              <a:pPr/>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D75D652F-FB71-1445-8F1B-BB6F8CD2D722}" type="datetimeFigureOut">
              <a:rPr lang="en-US" smtClean="0"/>
              <a:pPr/>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3D793-52C2-B448-8DAC-74D5D37C4AF1}" type="slidenum">
              <a:rPr lang="en-US" smtClean="0"/>
              <a:pPr/>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D75D652F-FB71-1445-8F1B-BB6F8CD2D722}" type="datetimeFigureOut">
              <a:rPr lang="en-US" smtClean="0"/>
              <a:pPr/>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3D793-52C2-B448-8DAC-74D5D37C4AF1}" type="slidenum">
              <a:rPr lang="en-US" smtClean="0"/>
              <a:pPr/>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D75D652F-FB71-1445-8F1B-BB6F8CD2D722}" type="datetimeFigureOut">
              <a:rPr lang="en-US" smtClean="0"/>
              <a:pPr/>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3D793-52C2-B448-8DAC-74D5D37C4AF1}" type="slidenum">
              <a:rPr lang="en-US" smtClean="0"/>
              <a:pPr/>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D75D652F-FB71-1445-8F1B-BB6F8CD2D722}" type="datetimeFigureOut">
              <a:rPr lang="en-US" smtClean="0"/>
              <a:pPr/>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3D793-52C2-B448-8DAC-74D5D37C4AF1}" type="slidenum">
              <a:rPr lang="en-US" smtClean="0"/>
              <a:pPr/>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D75D652F-FB71-1445-8F1B-BB6F8CD2D722}" type="datetimeFigureOut">
              <a:rPr lang="en-US" smtClean="0"/>
              <a:pPr/>
              <a:t>3/23/2018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3D793-52C2-B448-8DAC-74D5D37C4AF1}" type="slidenum">
              <a:rPr lang="en-US" smtClean="0"/>
              <a:pPr/>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D75D652F-FB71-1445-8F1B-BB6F8CD2D722}" type="datetimeFigureOut">
              <a:rPr lang="en-US" smtClean="0"/>
              <a:pPr/>
              <a:t>3/23/2018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3D793-52C2-B448-8DAC-74D5D37C4AF1}" type="slidenum">
              <a:rPr lang="en-US" smtClean="0"/>
              <a:pPr/>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5D652F-FB71-1445-8F1B-BB6F8CD2D722}" type="datetimeFigureOut">
              <a:rPr lang="en-US" smtClean="0"/>
              <a:pPr/>
              <a:t>3/23/2018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3D793-52C2-B448-8DAC-74D5D37C4AF1}" type="slidenum">
              <a:rPr lang="en-US" smtClean="0"/>
              <a:pPr/>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D75D652F-FB71-1445-8F1B-BB6F8CD2D722}" type="datetimeFigureOut">
              <a:rPr lang="en-US" smtClean="0"/>
              <a:pPr/>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3D793-52C2-B448-8DAC-74D5D37C4AF1}" type="slidenum">
              <a:rPr lang="en-US" smtClean="0"/>
              <a:pPr/>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D75D652F-FB71-1445-8F1B-BB6F8CD2D722}" type="datetimeFigureOut">
              <a:rPr lang="en-US" smtClean="0"/>
              <a:pPr/>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3D793-52C2-B448-8DAC-74D5D37C4AF1}" type="slidenum">
              <a:rPr lang="en-US" smtClean="0"/>
              <a:pPr/>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D75D652F-FB71-1445-8F1B-BB6F8CD2D722}" type="datetimeFigureOut">
              <a:rPr lang="en-US" smtClean="0"/>
              <a:pPr/>
              <a:t>3/23/2018</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DAD3D793-52C2-B448-8DAC-74D5D37C4AF1}" type="slidenum">
              <a:rPr lang="en-US" smtClean="0"/>
              <a:pPr/>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hyperlink" Target="https://www.aaha.org/pet_owner/aaha_guidelines/aahas_canine_vaccination_guidelines.aspx" TargetMode="External"/><Relationship Id="rId4" Type="http://schemas.openxmlformats.org/officeDocument/2006/relationships/hyperlink" Target="https://www.isvma.org/rabi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aaha.org/guidelines/canine_vaccination_guidelines/vaccine_calculator.asp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heartwormsociety.org/"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880670" cy="51774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87016" y="3808967"/>
            <a:ext cx="3170984" cy="923330"/>
          </a:xfrm>
          <a:prstGeom prst="rect">
            <a:avLst/>
          </a:prstGeom>
          <a:noFill/>
        </p:spPr>
        <p:txBody>
          <a:bodyPr wrap="square" rtlCol="0">
            <a:spAutoFit/>
          </a:bodyPr>
          <a:lstStyle/>
          <a:p>
            <a:r>
              <a:rPr lang="en-US" sz="1350" dirty="0">
                <a:solidFill>
                  <a:schemeClr val="accent6"/>
                </a:solidFill>
                <a:latin typeface="Arial Black" panose="020B0A04020102020204" pitchFamily="34" charset="0"/>
              </a:rPr>
              <a:t>Vaccinating your pet doesn’t just protect the </a:t>
            </a:r>
            <a:r>
              <a:rPr lang="en-US" sz="1350" i="1" dirty="0">
                <a:solidFill>
                  <a:schemeClr val="accent6"/>
                </a:solidFill>
                <a:latin typeface="Arial Black" panose="020B0A04020102020204" pitchFamily="34" charset="0"/>
              </a:rPr>
              <a:t>animal</a:t>
            </a:r>
            <a:r>
              <a:rPr lang="en-US" sz="1350" dirty="0">
                <a:solidFill>
                  <a:schemeClr val="accent6"/>
                </a:solidFill>
                <a:latin typeface="Arial Black" panose="020B0A04020102020204" pitchFamily="34" charset="0"/>
              </a:rPr>
              <a:t> you </a:t>
            </a:r>
            <a:r>
              <a:rPr lang="en-US" sz="1350" dirty="0" smtClean="0">
                <a:solidFill>
                  <a:schemeClr val="accent6"/>
                </a:solidFill>
                <a:latin typeface="Arial Black" panose="020B0A04020102020204" pitchFamily="34" charset="0"/>
              </a:rPr>
              <a:t>love…It </a:t>
            </a:r>
            <a:r>
              <a:rPr lang="en-US" sz="1350" dirty="0">
                <a:solidFill>
                  <a:schemeClr val="accent6"/>
                </a:solidFill>
                <a:latin typeface="Arial Black" panose="020B0A04020102020204" pitchFamily="34" charset="0"/>
              </a:rPr>
              <a:t>also protects the </a:t>
            </a:r>
            <a:r>
              <a:rPr lang="en-US" sz="1350" i="1" dirty="0">
                <a:solidFill>
                  <a:schemeClr val="accent6"/>
                </a:solidFill>
                <a:latin typeface="Arial Black" panose="020B0A04020102020204" pitchFamily="34" charset="0"/>
              </a:rPr>
              <a:t>people</a:t>
            </a:r>
            <a:r>
              <a:rPr lang="en-US" sz="1350" dirty="0">
                <a:solidFill>
                  <a:schemeClr val="accent6"/>
                </a:solidFill>
                <a:latin typeface="Arial Black" panose="020B0A04020102020204" pitchFamily="34" charset="0"/>
              </a:rPr>
              <a:t> you love. </a:t>
            </a:r>
          </a:p>
        </p:txBody>
      </p:sp>
      <p:sp>
        <p:nvSpPr>
          <p:cNvPr id="3" name="Rectangle 2"/>
          <p:cNvSpPr/>
          <p:nvPr/>
        </p:nvSpPr>
        <p:spPr>
          <a:xfrm>
            <a:off x="0" y="5177481"/>
            <a:ext cx="6880670" cy="426270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lvl="1"/>
            <a:r>
              <a:rPr lang="en-US" sz="2000" b="1" dirty="0" smtClean="0">
                <a:solidFill>
                  <a:schemeClr val="bg2"/>
                </a:solidFill>
              </a:rPr>
              <a:t/>
            </a:r>
            <a:br>
              <a:rPr lang="en-US" sz="2000" b="1" dirty="0" smtClean="0">
                <a:solidFill>
                  <a:schemeClr val="bg2"/>
                </a:solidFill>
              </a:rPr>
            </a:br>
            <a:r>
              <a:rPr lang="en-US" sz="2000" b="1" dirty="0" smtClean="0">
                <a:solidFill>
                  <a:schemeClr val="bg2"/>
                </a:solidFill>
              </a:rPr>
              <a:t>Things </a:t>
            </a:r>
            <a:r>
              <a:rPr lang="en-US" sz="2000" b="1" dirty="0">
                <a:solidFill>
                  <a:schemeClr val="bg2"/>
                </a:solidFill>
              </a:rPr>
              <a:t>to </a:t>
            </a:r>
            <a:r>
              <a:rPr lang="en-US" sz="2000" b="1" dirty="0" smtClean="0">
                <a:solidFill>
                  <a:schemeClr val="bg2"/>
                </a:solidFill>
              </a:rPr>
              <a:t>considering when vaccinating </a:t>
            </a:r>
            <a:r>
              <a:rPr lang="en-US" sz="2000" b="1" dirty="0">
                <a:solidFill>
                  <a:schemeClr val="bg2"/>
                </a:solidFill>
              </a:rPr>
              <a:t>your pet: </a:t>
            </a:r>
            <a:r>
              <a:rPr lang="en-US" dirty="0" smtClean="0">
                <a:solidFill>
                  <a:schemeClr val="accent6"/>
                </a:solidFill>
              </a:rPr>
              <a:t/>
            </a:r>
            <a:br>
              <a:rPr lang="en-US" dirty="0" smtClean="0">
                <a:solidFill>
                  <a:schemeClr val="accent6"/>
                </a:solidFill>
              </a:rPr>
            </a:br>
            <a:endParaRPr lang="en-US" dirty="0">
              <a:solidFill>
                <a:schemeClr val="accent6"/>
              </a:solidFill>
            </a:endParaRPr>
          </a:p>
          <a:p>
            <a:pPr marL="742950" lvl="1" indent="-285750">
              <a:buFont typeface="Wingdings" panose="05000000000000000000" pitchFamily="2" charset="2"/>
              <a:buChar char="Ø"/>
            </a:pPr>
            <a:r>
              <a:rPr lang="en-US" dirty="0">
                <a:solidFill>
                  <a:schemeClr val="accent6"/>
                </a:solidFill>
              </a:rPr>
              <a:t>Rabies vaccination is REQUIRED by law. Rabies is a serious, fatal disease transmissible to humans. </a:t>
            </a:r>
            <a:r>
              <a:rPr lang="en-US" dirty="0" smtClean="0">
                <a:solidFill>
                  <a:schemeClr val="accent6"/>
                </a:solidFill>
              </a:rPr>
              <a:t/>
            </a:r>
            <a:br>
              <a:rPr lang="en-US" dirty="0" smtClean="0">
                <a:solidFill>
                  <a:schemeClr val="accent6"/>
                </a:solidFill>
              </a:rPr>
            </a:br>
            <a:endParaRPr lang="en-US" sz="1100" dirty="0">
              <a:solidFill>
                <a:schemeClr val="accent6"/>
              </a:solidFill>
            </a:endParaRPr>
          </a:p>
          <a:p>
            <a:pPr marL="742950" lvl="1" indent="-285750">
              <a:buFont typeface="Wingdings" panose="05000000000000000000" pitchFamily="2" charset="2"/>
              <a:buChar char="Ø"/>
            </a:pPr>
            <a:r>
              <a:rPr lang="en-US" dirty="0">
                <a:solidFill>
                  <a:schemeClr val="accent6"/>
                </a:solidFill>
              </a:rPr>
              <a:t>Serious vaccine reactions are </a:t>
            </a:r>
            <a:r>
              <a:rPr lang="en-US" dirty="0" smtClean="0">
                <a:solidFill>
                  <a:schemeClr val="accent6"/>
                </a:solidFill>
              </a:rPr>
              <a:t>rare</a:t>
            </a:r>
            <a:br>
              <a:rPr lang="en-US" dirty="0" smtClean="0">
                <a:solidFill>
                  <a:schemeClr val="accent6"/>
                </a:solidFill>
              </a:rPr>
            </a:br>
            <a:endParaRPr lang="en-US" sz="1100" dirty="0">
              <a:solidFill>
                <a:schemeClr val="accent6"/>
              </a:solidFill>
            </a:endParaRPr>
          </a:p>
          <a:p>
            <a:pPr marL="742950" lvl="1" indent="-285750">
              <a:buFont typeface="Wingdings" panose="05000000000000000000" pitchFamily="2" charset="2"/>
              <a:buChar char="Ø"/>
            </a:pPr>
            <a:r>
              <a:rPr lang="en-US" dirty="0">
                <a:solidFill>
                  <a:schemeClr val="accent6"/>
                </a:solidFill>
              </a:rPr>
              <a:t>Your vet can guide you on which vaccines your pet needs and how often they should be repeated based on your pets individual risks. </a:t>
            </a:r>
            <a:endParaRPr lang="en-US" sz="1100" dirty="0" smtClean="0">
              <a:solidFill>
                <a:schemeClr val="accent6"/>
              </a:solidFill>
            </a:endParaRPr>
          </a:p>
          <a:p>
            <a:pPr lvl="1" algn="ctr"/>
            <a:r>
              <a:rPr lang="en-US" sz="1100" dirty="0">
                <a:solidFill>
                  <a:schemeClr val="accent6"/>
                </a:solidFill>
              </a:rPr>
              <a:t/>
            </a:r>
            <a:br>
              <a:rPr lang="en-US" sz="1100" dirty="0">
                <a:solidFill>
                  <a:schemeClr val="accent6"/>
                </a:solidFill>
              </a:rPr>
            </a:br>
            <a:r>
              <a:rPr lang="en-US" dirty="0" smtClean="0">
                <a:solidFill>
                  <a:schemeClr val="accent6"/>
                </a:solidFill>
                <a:hlinkClick r:id="rId4"/>
              </a:rPr>
              <a:t>Rabies Information</a:t>
            </a:r>
            <a:r>
              <a:rPr lang="en-US" dirty="0" smtClean="0">
                <a:solidFill>
                  <a:schemeClr val="accent6"/>
                </a:solidFill>
              </a:rPr>
              <a:t/>
            </a:r>
            <a:br>
              <a:rPr lang="en-US" dirty="0" smtClean="0">
                <a:solidFill>
                  <a:schemeClr val="accent6"/>
                </a:solidFill>
              </a:rPr>
            </a:br>
            <a:endParaRPr lang="en-US" sz="1100" dirty="0">
              <a:solidFill>
                <a:schemeClr val="accent6"/>
              </a:solidFill>
            </a:endParaRPr>
          </a:p>
          <a:p>
            <a:pPr lvl="1" algn="ctr"/>
            <a:r>
              <a:rPr lang="en-US" dirty="0" smtClean="0">
                <a:solidFill>
                  <a:schemeClr val="accent6"/>
                </a:solidFill>
                <a:hlinkClick r:id="rId5"/>
              </a:rPr>
              <a:t> AAHA Pet Owner Guidelines</a:t>
            </a:r>
            <a:r>
              <a:rPr lang="en-US" dirty="0" smtClean="0"/>
              <a:t/>
            </a:r>
            <a:br>
              <a:rPr lang="en-US" dirty="0" smtClean="0"/>
            </a:br>
            <a:endParaRPr lang="en-US" dirty="0" smtClean="0"/>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1991" y="9033525"/>
            <a:ext cx="662848" cy="220949"/>
          </a:xfrm>
          <a:prstGeom prst="rect">
            <a:avLst/>
          </a:prstGeom>
        </p:spPr>
      </p:pic>
    </p:spTree>
    <p:extLst>
      <p:ext uri="{BB962C8B-B14F-4D97-AF65-F5344CB8AC3E}">
        <p14:creationId xmlns:p14="http://schemas.microsoft.com/office/powerpoint/2010/main" val="1026978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solidFill>
        </p:spPr>
        <p:txBody>
          <a:bodyPr>
            <a:normAutofit fontScale="90000"/>
          </a:bodyPr>
          <a:lstStyle/>
          <a:p>
            <a:r>
              <a:rPr lang="en-US" dirty="0" smtClean="0">
                <a:solidFill>
                  <a:schemeClr val="bg2"/>
                </a:solidFill>
              </a:rPr>
              <a:t>Why </a:t>
            </a:r>
            <a:r>
              <a:rPr lang="en-US" b="1" dirty="0" smtClean="0">
                <a:solidFill>
                  <a:schemeClr val="bg2"/>
                </a:solidFill>
              </a:rPr>
              <a:t>shouldn’t</a:t>
            </a:r>
            <a:r>
              <a:rPr lang="en-US" dirty="0" smtClean="0">
                <a:solidFill>
                  <a:schemeClr val="bg2"/>
                </a:solidFill>
              </a:rPr>
              <a:t> you vaccinate your pet yourself? </a:t>
            </a:r>
            <a:endParaRPr lang="en-US" dirty="0">
              <a:solidFill>
                <a:schemeClr val="bg2"/>
              </a:solidFill>
            </a:endParaRPr>
          </a:p>
        </p:txBody>
      </p:sp>
      <p:sp>
        <p:nvSpPr>
          <p:cNvPr id="3" name="Content Placeholder 2"/>
          <p:cNvSpPr>
            <a:spLocks noGrp="1"/>
          </p:cNvSpPr>
          <p:nvPr>
            <p:ph idx="1"/>
          </p:nvPr>
        </p:nvSpPr>
        <p:spPr>
          <a:solidFill>
            <a:schemeClr val="accent6"/>
          </a:solidFill>
        </p:spPr>
        <p:txBody>
          <a:bodyPr>
            <a:normAutofit fontScale="85000" lnSpcReduction="20000"/>
          </a:bodyPr>
          <a:lstStyle/>
          <a:p>
            <a:pPr>
              <a:buFont typeface="Wingdings" panose="05000000000000000000" pitchFamily="2" charset="2"/>
              <a:buChar char="ü"/>
            </a:pPr>
            <a:r>
              <a:rPr lang="en-US" dirty="0" smtClean="0"/>
              <a:t>Improper storage and handling renders many vaccines useless</a:t>
            </a:r>
            <a:br>
              <a:rPr lang="en-US" dirty="0" smtClean="0"/>
            </a:br>
            <a:endParaRPr lang="en-US" dirty="0" smtClean="0"/>
          </a:p>
          <a:p>
            <a:pPr>
              <a:buFont typeface="Wingdings" panose="05000000000000000000" pitchFamily="2" charset="2"/>
              <a:buChar char="ü"/>
            </a:pPr>
            <a:r>
              <a:rPr lang="en-US" dirty="0" smtClean="0"/>
              <a:t>Giving vaccines in the wrong location or at the wrong time may be harmful to your pet</a:t>
            </a:r>
            <a:br>
              <a:rPr lang="en-US" dirty="0" smtClean="0"/>
            </a:br>
            <a:endParaRPr lang="en-US" dirty="0" smtClean="0"/>
          </a:p>
          <a:p>
            <a:pPr>
              <a:buFont typeface="Wingdings" panose="05000000000000000000" pitchFamily="2" charset="2"/>
              <a:buChar char="ü"/>
            </a:pPr>
            <a:r>
              <a:rPr lang="en-US" dirty="0" smtClean="0"/>
              <a:t>Your </a:t>
            </a:r>
            <a:r>
              <a:rPr lang="en-US" dirty="0" smtClean="0">
                <a:solidFill>
                  <a:schemeClr val="bg2"/>
                </a:solidFill>
              </a:rPr>
              <a:t>veterinarian </a:t>
            </a:r>
            <a:r>
              <a:rPr lang="en-US" dirty="0" smtClean="0"/>
              <a:t>can advise you on which vaccines your pet does/doesn’t need</a:t>
            </a:r>
            <a:br>
              <a:rPr lang="en-US" dirty="0" smtClean="0"/>
            </a:br>
            <a:endParaRPr lang="en-US" dirty="0" smtClean="0"/>
          </a:p>
          <a:p>
            <a:pPr>
              <a:buFont typeface="Wingdings" panose="05000000000000000000" pitchFamily="2" charset="2"/>
              <a:buChar char="ü"/>
            </a:pPr>
            <a:r>
              <a:rPr lang="en-US" dirty="0" smtClean="0"/>
              <a:t>Yearly vaccines at the </a:t>
            </a:r>
            <a:r>
              <a:rPr lang="en-US" dirty="0" smtClean="0">
                <a:solidFill>
                  <a:schemeClr val="bg2"/>
                </a:solidFill>
              </a:rPr>
              <a:t>veterinarian’s office </a:t>
            </a:r>
            <a:r>
              <a:rPr lang="en-US" dirty="0" smtClean="0"/>
              <a:t>are a great chance for a health check</a:t>
            </a:r>
            <a:br>
              <a:rPr lang="en-US" dirty="0" smtClean="0"/>
            </a:br>
            <a:endParaRPr lang="en-US" dirty="0" smtClean="0"/>
          </a:p>
          <a:p>
            <a:pPr>
              <a:buFont typeface="Wingdings" panose="05000000000000000000" pitchFamily="2" charset="2"/>
              <a:buChar char="ü"/>
            </a:pPr>
            <a:r>
              <a:rPr lang="en-US" dirty="0" smtClean="0"/>
              <a:t>By law, rabies vaccines must be administered by a </a:t>
            </a:r>
            <a:r>
              <a:rPr lang="en-US" dirty="0" smtClean="0">
                <a:solidFill>
                  <a:schemeClr val="bg2"/>
                </a:solidFill>
              </a:rPr>
              <a:t>veterinarian</a:t>
            </a:r>
            <a:endParaRPr lang="en-US" dirty="0">
              <a:solidFill>
                <a:schemeClr val="bg2"/>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1991" y="8599582"/>
            <a:ext cx="662848" cy="220949"/>
          </a:xfrm>
          <a:prstGeom prst="rect">
            <a:avLst/>
          </a:prstGeom>
        </p:spPr>
      </p:pic>
    </p:spTree>
    <p:extLst>
      <p:ext uri="{BB962C8B-B14F-4D97-AF65-F5344CB8AC3E}">
        <p14:creationId xmlns:p14="http://schemas.microsoft.com/office/powerpoint/2010/main" val="3603898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85061" y="6051688"/>
            <a:ext cx="6172200" cy="857250"/>
          </a:xfrm>
        </p:spPr>
        <p:txBody>
          <a:bodyPr>
            <a:noAutofit/>
          </a:bodyPr>
          <a:lstStyle/>
          <a:p>
            <a:pPr algn="l"/>
            <a:r>
              <a:rPr lang="en-US" sz="3200" b="1" dirty="0" smtClean="0"/>
              <a:t>Not sure which vaccine your pet needs? </a:t>
            </a:r>
            <a:br>
              <a:rPr lang="en-US" sz="3200" b="1" dirty="0" smtClean="0"/>
            </a:br>
            <a:r>
              <a:rPr lang="en-US" sz="3200" b="1" dirty="0" smtClean="0"/>
              <a:t/>
            </a:r>
            <a:br>
              <a:rPr lang="en-US" sz="3200" b="1" dirty="0" smtClean="0"/>
            </a:br>
            <a:r>
              <a:rPr lang="en-US" sz="3200" b="1" dirty="0" smtClean="0"/>
              <a:t>Check out this life-style vaccine calculator and talk to your </a:t>
            </a:r>
            <a:r>
              <a:rPr lang="en-US" sz="3200" b="1" dirty="0" smtClean="0">
                <a:solidFill>
                  <a:srgbClr val="3333CC"/>
                </a:solidFill>
              </a:rPr>
              <a:t>veterinarian!</a:t>
            </a:r>
            <a:r>
              <a:rPr lang="en-US" sz="3200" b="1" dirty="0" smtClean="0"/>
              <a:t/>
            </a:r>
            <a:br>
              <a:rPr lang="en-US" sz="3200" b="1" dirty="0" smtClean="0"/>
            </a:br>
            <a:r>
              <a:rPr lang="en-US" sz="3200" b="1" dirty="0"/>
              <a:t/>
            </a:r>
            <a:br>
              <a:rPr lang="en-US" sz="3200" b="1" dirty="0"/>
            </a:br>
            <a:r>
              <a:rPr lang="en-US" sz="3200" b="1" dirty="0" smtClean="0">
                <a:hlinkClick r:id="rId3"/>
              </a:rPr>
              <a:t>Life-style Vaccine Calculator</a:t>
            </a:r>
            <a:endParaRPr lang="en-US" sz="3200" b="1"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1991" y="8599582"/>
            <a:ext cx="662848" cy="220949"/>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6858000" cy="4358401"/>
          </a:xfrm>
          <a:prstGeom prst="rect">
            <a:avLst/>
          </a:prstGeom>
        </p:spPr>
      </p:pic>
    </p:spTree>
    <p:extLst>
      <p:ext uri="{BB962C8B-B14F-4D97-AF65-F5344CB8AC3E}">
        <p14:creationId xmlns:p14="http://schemas.microsoft.com/office/powerpoint/2010/main" val="186511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2639" y="2524498"/>
            <a:ext cx="6172200" cy="1524000"/>
          </a:xfrm>
        </p:spPr>
        <p:txBody>
          <a:bodyPr>
            <a:normAutofit/>
          </a:bodyPr>
          <a:lstStyle/>
          <a:p>
            <a:r>
              <a:rPr lang="en-US" sz="3100" b="1" dirty="0" smtClean="0">
                <a:solidFill>
                  <a:schemeClr val="bg2"/>
                </a:solidFill>
              </a:rPr>
              <a:t>Which 4 wild animals in the U.S. are the </a:t>
            </a:r>
            <a:r>
              <a:rPr lang="en-US" sz="3100" b="1" u="sng" dirty="0" smtClean="0">
                <a:solidFill>
                  <a:schemeClr val="bg2"/>
                </a:solidFill>
              </a:rPr>
              <a:t>most</a:t>
            </a:r>
            <a:r>
              <a:rPr lang="en-US" sz="3100" b="1" dirty="0" smtClean="0">
                <a:solidFill>
                  <a:schemeClr val="bg2"/>
                </a:solidFill>
              </a:rPr>
              <a:t> likely to have rabies? </a:t>
            </a:r>
            <a:r>
              <a:rPr lang="en-US" b="1" dirty="0" smtClean="0">
                <a:solidFill>
                  <a:schemeClr val="bg2"/>
                </a:solidFill>
              </a:rPr>
              <a:t/>
            </a:r>
            <a:br>
              <a:rPr lang="en-US" b="1" dirty="0" smtClean="0">
                <a:solidFill>
                  <a:schemeClr val="bg2"/>
                </a:solidFill>
              </a:rPr>
            </a:br>
            <a:r>
              <a:rPr lang="en-US" sz="1600" dirty="0" smtClean="0">
                <a:solidFill>
                  <a:schemeClr val="bg2"/>
                </a:solidFill>
              </a:rPr>
              <a:t>(Post your answer in the comments for a chance to win a gift card</a:t>
            </a:r>
            <a:br>
              <a:rPr lang="en-US" sz="1600" dirty="0" smtClean="0">
                <a:solidFill>
                  <a:schemeClr val="bg2"/>
                </a:solidFill>
              </a:rPr>
            </a:br>
            <a:r>
              <a:rPr lang="en-US" sz="1600" dirty="0" smtClean="0">
                <a:solidFill>
                  <a:schemeClr val="bg2"/>
                </a:solidFill>
              </a:rPr>
              <a:t> in a drawing of all the correct answers!)</a:t>
            </a:r>
            <a:endParaRPr lang="en-US" sz="1600" dirty="0">
              <a:solidFill>
                <a:schemeClr val="bg2"/>
              </a:solidFill>
            </a:endParaRPr>
          </a:p>
        </p:txBody>
      </p:sp>
      <p:sp>
        <p:nvSpPr>
          <p:cNvPr id="3" name="Content Placeholder 2"/>
          <p:cNvSpPr>
            <a:spLocks noGrp="1"/>
          </p:cNvSpPr>
          <p:nvPr>
            <p:ph idx="1"/>
          </p:nvPr>
        </p:nvSpPr>
        <p:spPr>
          <a:xfrm>
            <a:off x="1529750" y="4290091"/>
            <a:ext cx="4227896" cy="4309492"/>
          </a:xfrm>
        </p:spPr>
        <p:txBody>
          <a:bodyPr>
            <a:normAutofit/>
          </a:bodyPr>
          <a:lstStyle/>
          <a:p>
            <a:pPr marL="385763" indent="-385763">
              <a:buFont typeface="+mj-lt"/>
              <a:buAutoNum type="arabicPeriod"/>
            </a:pPr>
            <a:r>
              <a:rPr lang="en-US" sz="2400" b="1" dirty="0" smtClean="0">
                <a:solidFill>
                  <a:schemeClr val="bg2"/>
                </a:solidFill>
              </a:rPr>
              <a:t> Raccoons</a:t>
            </a:r>
          </a:p>
          <a:p>
            <a:pPr marL="385763" indent="-385763">
              <a:buFont typeface="+mj-lt"/>
              <a:buAutoNum type="arabicPeriod"/>
            </a:pPr>
            <a:r>
              <a:rPr lang="en-US" sz="2400" b="1" dirty="0" smtClean="0">
                <a:solidFill>
                  <a:schemeClr val="bg2"/>
                </a:solidFill>
              </a:rPr>
              <a:t> Possums</a:t>
            </a:r>
          </a:p>
          <a:p>
            <a:pPr marL="385763" indent="-385763">
              <a:buFont typeface="+mj-lt"/>
              <a:buAutoNum type="arabicPeriod"/>
            </a:pPr>
            <a:r>
              <a:rPr lang="en-US" sz="2400" b="1" dirty="0" smtClean="0">
                <a:solidFill>
                  <a:schemeClr val="bg2"/>
                </a:solidFill>
              </a:rPr>
              <a:t> Foxes</a:t>
            </a:r>
          </a:p>
          <a:p>
            <a:pPr marL="385763" indent="-385763">
              <a:buFont typeface="+mj-lt"/>
              <a:buAutoNum type="arabicPeriod"/>
            </a:pPr>
            <a:r>
              <a:rPr lang="en-US" sz="2400" b="1" dirty="0" smtClean="0">
                <a:solidFill>
                  <a:schemeClr val="bg2"/>
                </a:solidFill>
              </a:rPr>
              <a:t> Coyotes</a:t>
            </a:r>
          </a:p>
          <a:p>
            <a:pPr marL="385763" indent="-385763">
              <a:buFont typeface="+mj-lt"/>
              <a:buAutoNum type="arabicPeriod"/>
            </a:pPr>
            <a:r>
              <a:rPr lang="en-US" sz="2400" b="1" dirty="0" smtClean="0">
                <a:solidFill>
                  <a:schemeClr val="bg2"/>
                </a:solidFill>
              </a:rPr>
              <a:t> Skunks</a:t>
            </a:r>
          </a:p>
          <a:p>
            <a:pPr marL="385763" indent="-385763">
              <a:buFont typeface="+mj-lt"/>
              <a:buAutoNum type="arabicPeriod"/>
            </a:pPr>
            <a:r>
              <a:rPr lang="en-US" sz="2400" b="1" dirty="0" smtClean="0">
                <a:solidFill>
                  <a:schemeClr val="bg2"/>
                </a:solidFill>
              </a:rPr>
              <a:t> Bats</a:t>
            </a:r>
          </a:p>
          <a:p>
            <a:pPr marL="385763" indent="-385763">
              <a:buFont typeface="+mj-lt"/>
              <a:buAutoNum type="arabicPeriod"/>
            </a:pPr>
            <a:r>
              <a:rPr lang="en-US" sz="2400" b="1" dirty="0" smtClean="0">
                <a:solidFill>
                  <a:schemeClr val="bg2"/>
                </a:solidFill>
              </a:rPr>
              <a:t> Rats</a:t>
            </a:r>
          </a:p>
          <a:p>
            <a:pPr marL="385763" indent="-385763">
              <a:buFont typeface="+mj-lt"/>
              <a:buAutoNum type="arabicPeriod"/>
            </a:pPr>
            <a:r>
              <a:rPr lang="en-US" sz="2400" b="1" dirty="0" smtClean="0">
                <a:solidFill>
                  <a:schemeClr val="bg2"/>
                </a:solidFill>
              </a:rPr>
              <a:t> Mountain </a:t>
            </a:r>
            <a:r>
              <a:rPr lang="en-US" sz="2400" b="1" dirty="0">
                <a:solidFill>
                  <a:schemeClr val="bg2"/>
                </a:solidFill>
              </a:rPr>
              <a:t>L</a:t>
            </a:r>
            <a:r>
              <a:rPr lang="en-US" sz="2400" b="1" dirty="0" smtClean="0">
                <a:solidFill>
                  <a:schemeClr val="bg2"/>
                </a:solidFill>
              </a:rPr>
              <a:t>ions</a:t>
            </a:r>
            <a:endParaRPr lang="en-US" sz="2400" b="1" dirty="0">
              <a:solidFill>
                <a:schemeClr val="bg2"/>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1991" y="8710056"/>
            <a:ext cx="662848" cy="22094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0085" y="239079"/>
            <a:ext cx="3047226" cy="2285419"/>
          </a:xfrm>
          <a:prstGeom prst="rect">
            <a:avLst/>
          </a:prstGeom>
          <a:solidFill>
            <a:schemeClr val="tx1"/>
          </a:solidFill>
        </p:spPr>
      </p:pic>
    </p:spTree>
    <p:extLst>
      <p:ext uri="{BB962C8B-B14F-4D97-AF65-F5344CB8AC3E}">
        <p14:creationId xmlns:p14="http://schemas.microsoft.com/office/powerpoint/2010/main" val="2567708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4222" y="8710056"/>
            <a:ext cx="662848" cy="220949"/>
          </a:xfrm>
          <a:prstGeom prst="rect">
            <a:avLst/>
          </a:prstGeom>
        </p:spPr>
      </p:pic>
      <p:sp>
        <p:nvSpPr>
          <p:cNvPr id="4" name="Rectangle 3"/>
          <p:cNvSpPr/>
          <p:nvPr/>
        </p:nvSpPr>
        <p:spPr>
          <a:xfrm>
            <a:off x="333260" y="4572000"/>
            <a:ext cx="6243810" cy="3524042"/>
          </a:xfrm>
          <a:prstGeom prst="rect">
            <a:avLst/>
          </a:prstGeom>
        </p:spPr>
        <p:txBody>
          <a:bodyPr wrap="square">
            <a:spAutoFit/>
          </a:bodyPr>
          <a:lstStyle/>
          <a:p>
            <a:pPr algn="ctr"/>
            <a:r>
              <a:rPr lang="en-US" sz="2000" dirty="0">
                <a:solidFill>
                  <a:schemeClr val="accent6"/>
                </a:solidFill>
                <a:latin typeface="Arial Black" panose="020B0A04020102020204" pitchFamily="34" charset="0"/>
              </a:rPr>
              <a:t>What is </a:t>
            </a:r>
            <a:r>
              <a:rPr lang="en-US" sz="2000" dirty="0" smtClean="0">
                <a:solidFill>
                  <a:schemeClr val="accent6"/>
                </a:solidFill>
                <a:latin typeface="Arial Black" panose="020B0A04020102020204" pitchFamily="34" charset="0"/>
              </a:rPr>
              <a:t>Heartworm </a:t>
            </a:r>
            <a:r>
              <a:rPr lang="en-US" sz="2000" dirty="0">
                <a:solidFill>
                  <a:schemeClr val="accent6"/>
                </a:solidFill>
                <a:latin typeface="Arial Black" panose="020B0A04020102020204" pitchFamily="34" charset="0"/>
              </a:rPr>
              <a:t>D</a:t>
            </a:r>
            <a:r>
              <a:rPr lang="en-US" sz="2000" dirty="0" smtClean="0">
                <a:solidFill>
                  <a:schemeClr val="accent6"/>
                </a:solidFill>
                <a:latin typeface="Arial Black" panose="020B0A04020102020204" pitchFamily="34" charset="0"/>
              </a:rPr>
              <a:t>isease?</a:t>
            </a:r>
          </a:p>
          <a:p>
            <a:endParaRPr lang="en-US" sz="2000" dirty="0">
              <a:solidFill>
                <a:schemeClr val="bg2"/>
              </a:solidFill>
              <a:latin typeface="Arial Black" panose="020B0A04020102020204" pitchFamily="34" charset="0"/>
            </a:endParaRPr>
          </a:p>
          <a:p>
            <a:pPr lvl="0"/>
            <a:r>
              <a:rPr lang="en-US" sz="2000" dirty="0">
                <a:solidFill>
                  <a:schemeClr val="bg2"/>
                </a:solidFill>
                <a:latin typeface="Arial Black" panose="020B0A04020102020204" pitchFamily="34" charset="0"/>
              </a:rPr>
              <a:t>A disease that is transmitted through infected mosquitoes and causes lasting damage to the heart, lungs and arteries and can be fatal. </a:t>
            </a:r>
          </a:p>
          <a:p>
            <a:r>
              <a:rPr lang="en-US" sz="2000" dirty="0">
                <a:solidFill>
                  <a:schemeClr val="bg2"/>
                </a:solidFill>
                <a:latin typeface="Arial Black" panose="020B0A04020102020204" pitchFamily="34" charset="0"/>
              </a:rPr>
              <a:t> </a:t>
            </a:r>
          </a:p>
          <a:p>
            <a:r>
              <a:rPr lang="en-US" sz="2000" dirty="0">
                <a:solidFill>
                  <a:schemeClr val="bg2"/>
                </a:solidFill>
                <a:latin typeface="Arial Black" panose="020B0A04020102020204" pitchFamily="34" charset="0"/>
              </a:rPr>
              <a:t>Over the past 10 years, Illinois has continued to increase in the incidence of Heartworm disease.</a:t>
            </a:r>
          </a:p>
          <a:p>
            <a:pPr>
              <a:lnSpc>
                <a:spcPct val="115000"/>
              </a:lnSpc>
            </a:pPr>
            <a:endParaRPr lang="en-US" sz="2000" b="1" dirty="0">
              <a:latin typeface="Arial Black" panose="020B0A04020102020204" pitchFamily="34" charset="0"/>
              <a:ea typeface="Calibri" panose="020F0502020204030204" pitchFamily="34" charset="0"/>
              <a:cs typeface="Times New Roman" panose="02020603050405020304" pitchFamily="18" charset="0"/>
            </a:endParaRPr>
          </a:p>
        </p:txBody>
      </p:sp>
      <p:pic>
        <p:nvPicPr>
          <p:cNvPr id="7" name="Picture 6"/>
          <p:cNvPicPr/>
          <p:nvPr/>
        </p:nvPicPr>
        <p:blipFill>
          <a:blip r:embed="rId3" cstate="print"/>
          <a:srcRect/>
          <a:stretch>
            <a:fillRect/>
          </a:stretch>
        </p:blipFill>
        <p:spPr bwMode="auto">
          <a:xfrm>
            <a:off x="0" y="176270"/>
            <a:ext cx="6858000" cy="3844887"/>
          </a:xfrm>
          <a:prstGeom prst="rect">
            <a:avLst/>
          </a:prstGeom>
          <a:noFill/>
          <a:ln w="9525">
            <a:noFill/>
            <a:miter lim="800000"/>
            <a:headEnd/>
            <a:tailEnd/>
          </a:ln>
        </p:spPr>
      </p:pic>
    </p:spTree>
    <p:extLst>
      <p:ext uri="{BB962C8B-B14F-4D97-AF65-F5344CB8AC3E}">
        <p14:creationId xmlns:p14="http://schemas.microsoft.com/office/powerpoint/2010/main" val="3299058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4222" y="8710056"/>
            <a:ext cx="662848" cy="220949"/>
          </a:xfrm>
          <a:prstGeom prst="rect">
            <a:avLst/>
          </a:prstGeom>
        </p:spPr>
      </p:pic>
      <p:sp>
        <p:nvSpPr>
          <p:cNvPr id="4" name="Rectangle 3"/>
          <p:cNvSpPr/>
          <p:nvPr/>
        </p:nvSpPr>
        <p:spPr>
          <a:xfrm>
            <a:off x="333260" y="261589"/>
            <a:ext cx="6243810" cy="9371796"/>
          </a:xfrm>
          <a:prstGeom prst="rect">
            <a:avLst/>
          </a:prstGeom>
        </p:spPr>
        <p:txBody>
          <a:bodyPr wrap="square">
            <a:spAutoFit/>
          </a:bodyPr>
          <a:lstStyle/>
          <a:p>
            <a:pPr algn="ctr"/>
            <a:r>
              <a:rPr lang="en-US" sz="2000" b="1" dirty="0">
                <a:solidFill>
                  <a:schemeClr val="accent6"/>
                </a:solidFill>
                <a:latin typeface="Arial Black" panose="020B0A04020102020204" pitchFamily="34" charset="0"/>
              </a:rPr>
              <a:t>Did </a:t>
            </a:r>
            <a:r>
              <a:rPr lang="en-US" sz="2000" b="1" dirty="0" smtClean="0">
                <a:solidFill>
                  <a:schemeClr val="accent6"/>
                </a:solidFill>
                <a:latin typeface="Arial Black" panose="020B0A04020102020204" pitchFamily="34" charset="0"/>
              </a:rPr>
              <a:t>You Know</a:t>
            </a:r>
            <a:r>
              <a:rPr lang="en-US" sz="2000" b="1" dirty="0">
                <a:solidFill>
                  <a:schemeClr val="accent6"/>
                </a:solidFill>
                <a:latin typeface="Arial Black" panose="020B0A04020102020204" pitchFamily="34" charset="0"/>
              </a:rPr>
              <a:t>? </a:t>
            </a:r>
            <a:endParaRPr lang="en-US" sz="2000" b="1" dirty="0" smtClean="0">
              <a:solidFill>
                <a:schemeClr val="accent6"/>
              </a:solidFill>
              <a:latin typeface="Arial Black" panose="020B0A04020102020204" pitchFamily="34" charset="0"/>
            </a:endParaRPr>
          </a:p>
          <a:p>
            <a:r>
              <a:rPr lang="en-US" sz="2000" b="1" dirty="0" smtClean="0">
                <a:solidFill>
                  <a:schemeClr val="accent6"/>
                </a:solidFill>
                <a:latin typeface="Arial Black" panose="020B0A04020102020204" pitchFamily="34" charset="0"/>
              </a:rPr>
              <a:t/>
            </a:r>
            <a:br>
              <a:rPr lang="en-US" sz="2000" b="1" dirty="0" smtClean="0">
                <a:solidFill>
                  <a:schemeClr val="accent6"/>
                </a:solidFill>
                <a:latin typeface="Arial Black" panose="020B0A04020102020204" pitchFamily="34" charset="0"/>
              </a:rPr>
            </a:br>
            <a:r>
              <a:rPr lang="en-US" sz="2000" b="1" dirty="0" smtClean="0">
                <a:solidFill>
                  <a:schemeClr val="bg2"/>
                </a:solidFill>
                <a:latin typeface="Arial" panose="020B0604020202020204" pitchFamily="34" charset="0"/>
                <a:cs typeface="Arial" panose="020B0604020202020204" pitchFamily="34" charset="0"/>
              </a:rPr>
              <a:t>Cats </a:t>
            </a:r>
            <a:r>
              <a:rPr lang="en-US" sz="2000" b="1" dirty="0">
                <a:solidFill>
                  <a:schemeClr val="bg2"/>
                </a:solidFill>
                <a:latin typeface="Arial" panose="020B0604020202020204" pitchFamily="34" charset="0"/>
                <a:cs typeface="Arial" panose="020B0604020202020204" pitchFamily="34" charset="0"/>
              </a:rPr>
              <a:t>are susceptible to contracting heartworm disease as well, but they are considered atypical hosts.  </a:t>
            </a:r>
            <a:endParaRPr lang="en-US" sz="2000" dirty="0">
              <a:solidFill>
                <a:schemeClr val="bg2"/>
              </a:solidFill>
              <a:latin typeface="Arial" panose="020B0604020202020204" pitchFamily="34" charset="0"/>
              <a:cs typeface="Arial" panose="020B0604020202020204" pitchFamily="34" charset="0"/>
            </a:endParaRPr>
          </a:p>
          <a:p>
            <a:endParaRPr lang="en-US" sz="2000" dirty="0" smtClean="0">
              <a:solidFill>
                <a:schemeClr val="bg2"/>
              </a:solidFill>
              <a:latin typeface="Arial" panose="020B0604020202020204" pitchFamily="34" charset="0"/>
              <a:cs typeface="Arial" panose="020B0604020202020204" pitchFamily="34" charset="0"/>
            </a:endParaRPr>
          </a:p>
          <a:p>
            <a:endParaRPr lang="en-US" sz="2000" dirty="0">
              <a:solidFill>
                <a:schemeClr val="bg2"/>
              </a:solidFill>
              <a:latin typeface="Arial" panose="020B0604020202020204" pitchFamily="34" charset="0"/>
              <a:cs typeface="Arial" panose="020B0604020202020204" pitchFamily="34" charset="0"/>
            </a:endParaRPr>
          </a:p>
          <a:p>
            <a:endParaRPr lang="en-US" sz="2000" dirty="0" smtClean="0">
              <a:solidFill>
                <a:schemeClr val="bg2"/>
              </a:solidFill>
              <a:latin typeface="Arial" panose="020B0604020202020204" pitchFamily="34" charset="0"/>
              <a:cs typeface="Arial" panose="020B0604020202020204" pitchFamily="34" charset="0"/>
            </a:endParaRPr>
          </a:p>
          <a:p>
            <a:endParaRPr lang="en-US" sz="2000" dirty="0">
              <a:solidFill>
                <a:schemeClr val="bg2"/>
              </a:solidFill>
              <a:latin typeface="Arial" panose="020B0604020202020204" pitchFamily="34" charset="0"/>
              <a:cs typeface="Arial" panose="020B0604020202020204" pitchFamily="34" charset="0"/>
            </a:endParaRPr>
          </a:p>
          <a:p>
            <a:endParaRPr lang="en-US" sz="2000" dirty="0" smtClean="0">
              <a:solidFill>
                <a:schemeClr val="bg2"/>
              </a:solidFill>
              <a:latin typeface="Arial" panose="020B0604020202020204" pitchFamily="34" charset="0"/>
              <a:cs typeface="Arial" panose="020B0604020202020204" pitchFamily="34" charset="0"/>
            </a:endParaRPr>
          </a:p>
          <a:p>
            <a:endParaRPr lang="en-US" sz="2000" dirty="0" smtClean="0">
              <a:solidFill>
                <a:schemeClr val="bg2"/>
              </a:solidFill>
              <a:latin typeface="Arial" panose="020B0604020202020204" pitchFamily="34" charset="0"/>
              <a:cs typeface="Arial" panose="020B0604020202020204" pitchFamily="34" charset="0"/>
            </a:endParaRPr>
          </a:p>
          <a:p>
            <a:endParaRPr lang="en-US" sz="2000" dirty="0">
              <a:solidFill>
                <a:schemeClr val="bg2"/>
              </a:solidFill>
              <a:latin typeface="Arial" panose="020B0604020202020204" pitchFamily="34" charset="0"/>
              <a:cs typeface="Arial" panose="020B0604020202020204" pitchFamily="34" charset="0"/>
            </a:endParaRPr>
          </a:p>
          <a:p>
            <a:r>
              <a:rPr lang="en-US" sz="2000" dirty="0" smtClean="0">
                <a:solidFill>
                  <a:schemeClr val="bg2"/>
                </a:solidFill>
                <a:latin typeface="Arial" panose="020B0604020202020204" pitchFamily="34" charset="0"/>
                <a:cs typeface="Arial" panose="020B0604020202020204" pitchFamily="34" charset="0"/>
              </a:rPr>
              <a:t>There </a:t>
            </a:r>
            <a:r>
              <a:rPr lang="en-US" sz="2000" dirty="0">
                <a:solidFill>
                  <a:schemeClr val="bg2"/>
                </a:solidFill>
                <a:latin typeface="Arial" panose="020B0604020202020204" pitchFamily="34" charset="0"/>
                <a:cs typeface="Arial" panose="020B0604020202020204" pitchFamily="34" charset="0"/>
              </a:rPr>
              <a:t>are many different heartworm prevention products available – your veterinarian can help you choose the best prevention for your pet. An added bonus is that most heartworm preventions also help control most of the common intestinal parasites. </a:t>
            </a:r>
          </a:p>
          <a:p>
            <a:r>
              <a:rPr lang="en-US" sz="2000" dirty="0">
                <a:solidFill>
                  <a:schemeClr val="bg2"/>
                </a:solidFill>
                <a:latin typeface="Arial" panose="020B0604020202020204" pitchFamily="34" charset="0"/>
                <a:cs typeface="Arial" panose="020B0604020202020204" pitchFamily="34" charset="0"/>
              </a:rPr>
              <a:t> </a:t>
            </a:r>
          </a:p>
          <a:p>
            <a:r>
              <a:rPr lang="en-US" sz="2000" dirty="0">
                <a:solidFill>
                  <a:schemeClr val="bg2"/>
                </a:solidFill>
                <a:latin typeface="Arial" panose="020B0604020202020204" pitchFamily="34" charset="0"/>
                <a:cs typeface="Arial" panose="020B0604020202020204" pitchFamily="34" charset="0"/>
              </a:rPr>
              <a:t>Making sure your dog stays on monthly heartworm prevent ion year round is critical in preventing the disease.</a:t>
            </a:r>
          </a:p>
          <a:p>
            <a:r>
              <a:rPr lang="en-US" sz="2000" dirty="0">
                <a:solidFill>
                  <a:schemeClr val="bg2"/>
                </a:solidFill>
                <a:latin typeface="Arial" panose="020B0604020202020204" pitchFamily="34" charset="0"/>
                <a:cs typeface="Arial" panose="020B0604020202020204" pitchFamily="34" charset="0"/>
              </a:rPr>
              <a:t> </a:t>
            </a:r>
          </a:p>
          <a:p>
            <a:r>
              <a:rPr lang="en-US" sz="2000" dirty="0">
                <a:solidFill>
                  <a:schemeClr val="bg2"/>
                </a:solidFill>
                <a:latin typeface="Arial" panose="020B0604020202020204" pitchFamily="34" charset="0"/>
                <a:cs typeface="Arial" panose="020B0604020202020204" pitchFamily="34" charset="0"/>
              </a:rPr>
              <a:t>The American Heartworm Society recommends annual heartworm testing in dogs to ensure that the prevention is effective.  Only one missed dose can leave your pet susceptible.  If your dog is younger than one year of age, discuss with your veterinarian when your when your dog needs tested</a:t>
            </a:r>
          </a:p>
          <a:p>
            <a:r>
              <a:rPr lang="en-US" sz="2000" dirty="0">
                <a:solidFill>
                  <a:schemeClr val="bg2"/>
                </a:solidFill>
                <a:latin typeface="Arial" panose="020B0604020202020204" pitchFamily="34" charset="0"/>
                <a:cs typeface="Arial" panose="020B0604020202020204" pitchFamily="34" charset="0"/>
              </a:rPr>
              <a:t> </a:t>
            </a:r>
          </a:p>
          <a:p>
            <a:pPr>
              <a:lnSpc>
                <a:spcPct val="115000"/>
              </a:lnSpc>
            </a:pPr>
            <a:endParaRPr lang="en-US" sz="2000" b="1" dirty="0">
              <a:solidFill>
                <a:schemeClr val="bg2"/>
              </a:solidFill>
              <a:latin typeface="Arial" panose="020B0604020202020204" pitchFamily="34" charset="0"/>
              <a:ea typeface="Calibri" panose="020F0502020204030204" pitchFamily="34" charset="0"/>
              <a:cs typeface="Arial" panose="020B0604020202020204" pitchFamily="34" charset="0"/>
            </a:endParaRPr>
          </a:p>
        </p:txBody>
      </p:sp>
      <p:pic>
        <p:nvPicPr>
          <p:cNvPr id="5" name="Picture 4" descr="C:\Users\workstation17\Downloads\post_image_Prevent_Heartworm3.jpg"/>
          <p:cNvPicPr/>
          <p:nvPr/>
        </p:nvPicPr>
        <p:blipFill>
          <a:blip r:embed="rId3" cstate="print"/>
          <a:srcRect/>
          <a:stretch>
            <a:fillRect/>
          </a:stretch>
        </p:blipFill>
        <p:spPr bwMode="auto">
          <a:xfrm>
            <a:off x="2335576" y="1883885"/>
            <a:ext cx="2060153" cy="2071170"/>
          </a:xfrm>
          <a:prstGeom prst="rect">
            <a:avLst/>
          </a:prstGeom>
          <a:noFill/>
          <a:ln w="9525">
            <a:noFill/>
            <a:miter lim="800000"/>
            <a:headEnd/>
            <a:tailEnd/>
          </a:ln>
        </p:spPr>
      </p:pic>
    </p:spTree>
    <p:extLst>
      <p:ext uri="{BB962C8B-B14F-4D97-AF65-F5344CB8AC3E}">
        <p14:creationId xmlns:p14="http://schemas.microsoft.com/office/powerpoint/2010/main" val="3177024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4222" y="8710056"/>
            <a:ext cx="662848" cy="220949"/>
          </a:xfrm>
          <a:prstGeom prst="rect">
            <a:avLst/>
          </a:prstGeom>
        </p:spPr>
      </p:pic>
      <p:sp>
        <p:nvSpPr>
          <p:cNvPr id="4" name="Rectangle 3"/>
          <p:cNvSpPr/>
          <p:nvPr/>
        </p:nvSpPr>
        <p:spPr>
          <a:xfrm>
            <a:off x="258896" y="107353"/>
            <a:ext cx="6243810" cy="9064020"/>
          </a:xfrm>
          <a:prstGeom prst="rect">
            <a:avLst/>
          </a:prstGeom>
        </p:spPr>
        <p:txBody>
          <a:bodyPr wrap="square">
            <a:spAutoFit/>
          </a:bodyPr>
          <a:lstStyle/>
          <a:p>
            <a:pPr algn="ctr"/>
            <a:r>
              <a:rPr lang="en-US" sz="2000" b="1" dirty="0" smtClean="0">
                <a:solidFill>
                  <a:schemeClr val="accent6"/>
                </a:solidFill>
                <a:latin typeface="Arial Black" panose="020B0A04020102020204" pitchFamily="34" charset="0"/>
              </a:rPr>
              <a:t>True or False? </a:t>
            </a:r>
          </a:p>
          <a:p>
            <a:r>
              <a:rPr lang="en-US" sz="2000" b="1" dirty="0">
                <a:solidFill>
                  <a:schemeClr val="bg2"/>
                </a:solidFill>
                <a:latin typeface="Arial" panose="020B0604020202020204" pitchFamily="34" charset="0"/>
                <a:cs typeface="Arial" panose="020B0604020202020204" pitchFamily="34" charset="0"/>
              </a:rPr>
              <a:t/>
            </a:r>
            <a:br>
              <a:rPr lang="en-US" sz="2000" b="1" dirty="0">
                <a:solidFill>
                  <a:schemeClr val="bg2"/>
                </a:solidFill>
                <a:latin typeface="Arial" panose="020B0604020202020204" pitchFamily="34" charset="0"/>
                <a:cs typeface="Arial" panose="020B0604020202020204" pitchFamily="34" charset="0"/>
              </a:rPr>
            </a:br>
            <a:r>
              <a:rPr lang="en-US" sz="2000" b="1" dirty="0">
                <a:solidFill>
                  <a:schemeClr val="bg2"/>
                </a:solidFill>
                <a:latin typeface="Arial" panose="020B0604020202020204" pitchFamily="34" charset="0"/>
                <a:cs typeface="Arial" panose="020B0604020202020204" pitchFamily="34" charset="0"/>
              </a:rPr>
              <a:t>My pet only goes outside to go </a:t>
            </a:r>
            <a:r>
              <a:rPr lang="en-US" sz="2000" b="1" dirty="0" err="1">
                <a:solidFill>
                  <a:schemeClr val="bg2"/>
                </a:solidFill>
                <a:latin typeface="Arial" panose="020B0604020202020204" pitchFamily="34" charset="0"/>
                <a:cs typeface="Arial" panose="020B0604020202020204" pitchFamily="34" charset="0"/>
              </a:rPr>
              <a:t>potty</a:t>
            </a:r>
            <a:r>
              <a:rPr lang="en-US" sz="2000" b="1" dirty="0">
                <a:solidFill>
                  <a:schemeClr val="bg2"/>
                </a:solidFill>
                <a:latin typeface="Arial" panose="020B0604020202020204" pitchFamily="34" charset="0"/>
                <a:cs typeface="Arial" panose="020B0604020202020204" pitchFamily="34" charset="0"/>
              </a:rPr>
              <a:t> so it isn’t at risk for contracting heartworm </a:t>
            </a:r>
            <a:r>
              <a:rPr lang="en-US" sz="2000" b="1" dirty="0" smtClean="0">
                <a:solidFill>
                  <a:schemeClr val="bg2"/>
                </a:solidFill>
                <a:latin typeface="Arial" panose="020B0604020202020204" pitchFamily="34" charset="0"/>
                <a:cs typeface="Arial" panose="020B0604020202020204" pitchFamily="34" charset="0"/>
              </a:rPr>
              <a:t>disease?</a:t>
            </a:r>
            <a:endParaRPr lang="en-US" sz="2000" dirty="0">
              <a:solidFill>
                <a:schemeClr val="bg2"/>
              </a:solidFill>
              <a:latin typeface="Arial" panose="020B0604020202020204" pitchFamily="34" charset="0"/>
              <a:cs typeface="Arial" panose="020B0604020202020204" pitchFamily="34" charset="0"/>
            </a:endParaRPr>
          </a:p>
          <a:p>
            <a:endParaRPr lang="en-US" sz="2000" dirty="0" smtClean="0">
              <a:solidFill>
                <a:schemeClr val="bg2"/>
              </a:solidFill>
              <a:latin typeface="Arial" panose="020B0604020202020204" pitchFamily="34" charset="0"/>
              <a:cs typeface="Arial" panose="020B0604020202020204" pitchFamily="34" charset="0"/>
            </a:endParaRPr>
          </a:p>
          <a:p>
            <a:endParaRPr lang="en-US" sz="2000" dirty="0">
              <a:solidFill>
                <a:schemeClr val="bg2"/>
              </a:solidFill>
              <a:latin typeface="Arial" panose="020B0604020202020204" pitchFamily="34" charset="0"/>
              <a:cs typeface="Arial" panose="020B0604020202020204" pitchFamily="34" charset="0"/>
            </a:endParaRPr>
          </a:p>
          <a:p>
            <a:endParaRPr lang="en-US" sz="2000" dirty="0" smtClean="0">
              <a:solidFill>
                <a:schemeClr val="bg2"/>
              </a:solidFill>
              <a:latin typeface="Arial" panose="020B0604020202020204" pitchFamily="34" charset="0"/>
              <a:cs typeface="Arial" panose="020B0604020202020204" pitchFamily="34" charset="0"/>
            </a:endParaRPr>
          </a:p>
          <a:p>
            <a:endParaRPr lang="en-US" sz="2000" dirty="0" smtClean="0">
              <a:solidFill>
                <a:schemeClr val="bg2"/>
              </a:solidFill>
              <a:latin typeface="Arial" panose="020B0604020202020204" pitchFamily="34" charset="0"/>
              <a:cs typeface="Arial" panose="020B0604020202020204" pitchFamily="34" charset="0"/>
            </a:endParaRPr>
          </a:p>
          <a:p>
            <a:endParaRPr lang="en-US" sz="2000" dirty="0">
              <a:solidFill>
                <a:schemeClr val="bg2"/>
              </a:solidFill>
              <a:latin typeface="Arial" panose="020B0604020202020204" pitchFamily="34" charset="0"/>
              <a:cs typeface="Arial" panose="020B0604020202020204" pitchFamily="34" charset="0"/>
            </a:endParaRPr>
          </a:p>
          <a:p>
            <a:endParaRPr lang="en-US" sz="2000" dirty="0" smtClean="0">
              <a:solidFill>
                <a:schemeClr val="bg2"/>
              </a:solidFill>
              <a:latin typeface="Arial" panose="020B0604020202020204" pitchFamily="34" charset="0"/>
              <a:cs typeface="Arial" panose="020B0604020202020204" pitchFamily="34" charset="0"/>
            </a:endParaRPr>
          </a:p>
          <a:p>
            <a:endParaRPr lang="en-US" sz="2000" dirty="0">
              <a:solidFill>
                <a:schemeClr val="bg2"/>
              </a:solidFill>
              <a:latin typeface="Arial" panose="020B0604020202020204" pitchFamily="34" charset="0"/>
              <a:cs typeface="Arial" panose="020B0604020202020204" pitchFamily="34" charset="0"/>
            </a:endParaRPr>
          </a:p>
          <a:p>
            <a:endParaRPr lang="en-US" sz="2000" dirty="0" smtClean="0">
              <a:solidFill>
                <a:schemeClr val="bg2"/>
              </a:solidFill>
              <a:latin typeface="Arial" panose="020B0604020202020204" pitchFamily="34" charset="0"/>
              <a:cs typeface="Arial" panose="020B0604020202020204" pitchFamily="34" charset="0"/>
            </a:endParaRPr>
          </a:p>
          <a:p>
            <a:endParaRPr lang="en-US" sz="2000" dirty="0" smtClean="0">
              <a:solidFill>
                <a:schemeClr val="bg2"/>
              </a:solidFill>
              <a:latin typeface="Arial" panose="020B0604020202020204" pitchFamily="34" charset="0"/>
              <a:cs typeface="Arial" panose="020B0604020202020204" pitchFamily="34" charset="0"/>
            </a:endParaRPr>
          </a:p>
          <a:p>
            <a:endParaRPr lang="en-US" sz="2000" dirty="0">
              <a:solidFill>
                <a:schemeClr val="bg2"/>
              </a:solidFill>
              <a:latin typeface="Arial" panose="020B0604020202020204" pitchFamily="34" charset="0"/>
              <a:cs typeface="Arial" panose="020B0604020202020204" pitchFamily="34" charset="0"/>
            </a:endParaRPr>
          </a:p>
          <a:p>
            <a:endParaRPr lang="en-US" sz="2000" b="1" dirty="0" smtClean="0">
              <a:solidFill>
                <a:schemeClr val="bg2"/>
              </a:solidFill>
            </a:endParaRPr>
          </a:p>
          <a:p>
            <a:endParaRPr lang="en-US" sz="2000" b="1" dirty="0">
              <a:solidFill>
                <a:schemeClr val="bg2"/>
              </a:solidFill>
            </a:endParaRPr>
          </a:p>
          <a:p>
            <a:endParaRPr lang="en-US" sz="2000" b="1" dirty="0" smtClean="0">
              <a:solidFill>
                <a:schemeClr val="bg2"/>
              </a:solidFill>
            </a:endParaRPr>
          </a:p>
          <a:p>
            <a:r>
              <a:rPr lang="en-US" sz="2000" b="1" dirty="0" smtClean="0">
                <a:solidFill>
                  <a:schemeClr val="bg2"/>
                </a:solidFill>
              </a:rPr>
              <a:t>False</a:t>
            </a:r>
            <a:r>
              <a:rPr lang="en-US" sz="2000" b="1" dirty="0">
                <a:solidFill>
                  <a:schemeClr val="bg2"/>
                </a:solidFill>
              </a:rPr>
              <a:t>. </a:t>
            </a:r>
            <a:r>
              <a:rPr lang="en-US" sz="2000" dirty="0">
                <a:solidFill>
                  <a:schemeClr val="bg2"/>
                </a:solidFill>
              </a:rPr>
              <a:t>EVERY pet is at risk for contracting heartworm disease whether they go outside or not as it only takes one bite from a mosquito outside while your pet is going to the bathroom, and mosquitoes often are in the home, especially during summer months. </a:t>
            </a:r>
          </a:p>
          <a:p>
            <a:r>
              <a:rPr lang="en-US" sz="2000" b="1" dirty="0">
                <a:solidFill>
                  <a:schemeClr val="bg2"/>
                </a:solidFill>
              </a:rPr>
              <a:t> </a:t>
            </a:r>
            <a:endParaRPr lang="en-US" sz="2000" dirty="0">
              <a:solidFill>
                <a:schemeClr val="bg2"/>
              </a:solidFill>
            </a:endParaRPr>
          </a:p>
          <a:p>
            <a:r>
              <a:rPr lang="en-US" sz="2000" dirty="0">
                <a:solidFill>
                  <a:schemeClr val="bg2"/>
                </a:solidFill>
              </a:rPr>
              <a:t>For more information on heartworm disease and prevention in dogs and cats, visit the American Heartworm Society </a:t>
            </a:r>
            <a:r>
              <a:rPr lang="en-US" sz="2000" dirty="0" smtClean="0">
                <a:solidFill>
                  <a:schemeClr val="bg2"/>
                </a:solidFill>
              </a:rPr>
              <a:t>at</a:t>
            </a:r>
          </a:p>
          <a:p>
            <a:pPr algn="ctr"/>
            <a:r>
              <a:rPr lang="en-US" sz="2000" dirty="0" smtClean="0">
                <a:solidFill>
                  <a:schemeClr val="bg2"/>
                </a:solidFill>
              </a:rPr>
              <a:t/>
            </a:r>
            <a:br>
              <a:rPr lang="en-US" sz="2000" dirty="0" smtClean="0">
                <a:solidFill>
                  <a:schemeClr val="bg2"/>
                </a:solidFill>
              </a:rPr>
            </a:br>
            <a:r>
              <a:rPr lang="en-US" sz="2000" dirty="0" smtClean="0">
                <a:solidFill>
                  <a:schemeClr val="bg2"/>
                </a:solidFill>
                <a:hlinkClick r:id="rId3"/>
              </a:rPr>
              <a:t> </a:t>
            </a:r>
            <a:r>
              <a:rPr lang="en-US" sz="2000" dirty="0">
                <a:solidFill>
                  <a:schemeClr val="bg2"/>
                </a:solidFill>
                <a:hlinkClick r:id="rId3"/>
              </a:rPr>
              <a:t>https://www.heartwormsociety.org</a:t>
            </a:r>
            <a:endParaRPr lang="en-US" sz="2000" dirty="0">
              <a:solidFill>
                <a:schemeClr val="bg2"/>
              </a:solidFill>
            </a:endParaRPr>
          </a:p>
          <a:p>
            <a:pPr>
              <a:lnSpc>
                <a:spcPct val="115000"/>
              </a:lnSpc>
            </a:pPr>
            <a:endParaRPr lang="en-US" sz="2000" dirty="0">
              <a:solidFill>
                <a:schemeClr val="bg2"/>
              </a:solidFill>
              <a:latin typeface="Arial" panose="020B0604020202020204" pitchFamily="34" charset="0"/>
              <a:ea typeface="Calibri" panose="020F0502020204030204" pitchFamily="34" charset="0"/>
              <a:cs typeface="Arial" panose="020B0604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2174" y="1708907"/>
            <a:ext cx="4737253" cy="3179978"/>
          </a:xfrm>
          <a:prstGeom prst="rect">
            <a:avLst/>
          </a:prstGeom>
        </p:spPr>
      </p:pic>
    </p:spTree>
    <p:extLst>
      <p:ext uri="{BB962C8B-B14F-4D97-AF65-F5344CB8AC3E}">
        <p14:creationId xmlns:p14="http://schemas.microsoft.com/office/powerpoint/2010/main" val="202732145"/>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7595</TotalTime>
  <Words>244</Words>
  <Application>Microsoft Office PowerPoint</Application>
  <PresentationFormat>On-screen Show (4:3)</PresentationFormat>
  <Paragraphs>78</Paragraphs>
  <Slides>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Arial Black</vt:lpstr>
      <vt:lpstr>Calibri</vt:lpstr>
      <vt:lpstr>Times New Roman</vt:lpstr>
      <vt:lpstr>Wingdings</vt:lpstr>
      <vt:lpstr>Black</vt:lpstr>
      <vt:lpstr>PowerPoint Presentation</vt:lpstr>
      <vt:lpstr>Why shouldn’t you vaccinate your pet yourself? </vt:lpstr>
      <vt:lpstr>Not sure which vaccine your pet needs?   Check out this life-style vaccine calculator and talk to your veterinarian!  Life-style Vaccine Calculator</vt:lpstr>
      <vt:lpstr>Which 4 wild animals in the U.S. are the most likely to have rabies?  (Post your answer in the comments for a chance to win a gift card  in a drawing of all the correct answers!)</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Hsu</dc:creator>
  <cp:lastModifiedBy>Debbie Lakamp</cp:lastModifiedBy>
  <cp:revision>57</cp:revision>
  <dcterms:created xsi:type="dcterms:W3CDTF">2018-01-01T19:56:26Z</dcterms:created>
  <dcterms:modified xsi:type="dcterms:W3CDTF">2018-03-23T19:43:27Z</dcterms:modified>
</cp:coreProperties>
</file>