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6" r:id="rId1"/>
  </p:sldMasterIdLst>
  <p:notesMasterIdLst>
    <p:notesMasterId r:id="rId6"/>
  </p:notesMasterIdLst>
  <p:sldIdLst>
    <p:sldId id="276" r:id="rId2"/>
    <p:sldId id="277" r:id="rId3"/>
    <p:sldId id="278" r:id="rId4"/>
    <p:sldId id="279" r:id="rId5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3018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710837-3AE1-9740-B4C8-5A8873097B53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3FD2C-7C7C-DD42-A4EB-A414C0B29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25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652F-FB71-1445-8F1B-BB6F8CD2D722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652F-FB71-1445-8F1B-BB6F8CD2D722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793-52C2-B448-8DAC-74D5D37C4A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652F-FB71-1445-8F1B-BB6F8CD2D722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793-52C2-B448-8DAC-74D5D37C4A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652F-FB71-1445-8F1B-BB6F8CD2D722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793-52C2-B448-8DAC-74D5D37C4A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652F-FB71-1445-8F1B-BB6F8CD2D722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793-52C2-B448-8DAC-74D5D37C4A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652F-FB71-1445-8F1B-BB6F8CD2D722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793-52C2-B448-8DAC-74D5D37C4A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652F-FB71-1445-8F1B-BB6F8CD2D722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793-52C2-B448-8DAC-74D5D37C4A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652F-FB71-1445-8F1B-BB6F8CD2D722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793-52C2-B448-8DAC-74D5D37C4A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652F-FB71-1445-8F1B-BB6F8CD2D722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793-52C2-B448-8DAC-74D5D37C4A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652F-FB71-1445-8F1B-BB6F8CD2D722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793-52C2-B448-8DAC-74D5D37C4A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652F-FB71-1445-8F1B-BB6F8CD2D722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793-52C2-B448-8DAC-74D5D37C4A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D652F-FB71-1445-8F1B-BB6F8CD2D722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3D793-52C2-B448-8DAC-74D5D37C4A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vma.org/public/PetCare/Pages/spay-neuter.aspx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22" y="8710056"/>
            <a:ext cx="662848" cy="220949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52540" y="278078"/>
            <a:ext cx="6367749" cy="729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000" b="1" dirty="0">
                <a:solidFill>
                  <a:schemeClr val="accent6"/>
                </a:solidFill>
              </a:rPr>
              <a:t>Why S</a:t>
            </a:r>
            <a:r>
              <a:rPr lang="en-US" sz="2000" b="1" dirty="0" smtClean="0">
                <a:solidFill>
                  <a:schemeClr val="accent6"/>
                </a:solidFill>
              </a:rPr>
              <a:t>pay </a:t>
            </a:r>
            <a:r>
              <a:rPr lang="en-US" sz="2000" b="1" dirty="0">
                <a:solidFill>
                  <a:schemeClr val="accent6"/>
                </a:solidFill>
              </a:rPr>
              <a:t>or </a:t>
            </a:r>
            <a:r>
              <a:rPr lang="en-US" sz="2000" b="1" dirty="0" smtClean="0">
                <a:solidFill>
                  <a:schemeClr val="accent6"/>
                </a:solidFill>
              </a:rPr>
              <a:t>Neuter Your Pet?</a:t>
            </a:r>
            <a:endParaRPr lang="en-US" sz="2000" b="1" dirty="0">
              <a:solidFill>
                <a:schemeClr val="accent6"/>
              </a:solidFill>
            </a:endParaRPr>
          </a:p>
          <a:p>
            <a:pPr lvl="0"/>
            <a:r>
              <a:rPr lang="en-US" dirty="0" smtClean="0">
                <a:solidFill>
                  <a:schemeClr val="accent6"/>
                </a:solidFill>
              </a:rPr>
              <a:t/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>
                <a:solidFill>
                  <a:schemeClr val="accent6"/>
                </a:solidFill>
              </a:rPr>
              <a:t/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b="1" dirty="0" smtClean="0">
                <a:solidFill>
                  <a:schemeClr val="accent6"/>
                </a:solidFill>
              </a:rPr>
              <a:t>Medical </a:t>
            </a:r>
            <a:r>
              <a:rPr lang="en-US" b="1" dirty="0">
                <a:solidFill>
                  <a:schemeClr val="accent6"/>
                </a:solidFill>
              </a:rPr>
              <a:t>benefits</a:t>
            </a:r>
          </a:p>
          <a:p>
            <a:pPr lvl="0"/>
            <a:r>
              <a:rPr lang="en-US" dirty="0">
                <a:solidFill>
                  <a:schemeClr val="bg2"/>
                </a:solidFill>
              </a:rPr>
              <a:t>Helps address pet overpopulation by preventing the birth of unwanted puppies and kittens</a:t>
            </a:r>
          </a:p>
          <a:p>
            <a:r>
              <a:rPr lang="en-US" dirty="0">
                <a:solidFill>
                  <a:schemeClr val="accent6"/>
                </a:solidFill>
              </a:rPr>
              <a:t> </a:t>
            </a:r>
            <a:r>
              <a:rPr lang="en-US" dirty="0" smtClean="0">
                <a:solidFill>
                  <a:schemeClr val="accent6"/>
                </a:solidFill>
              </a:rPr>
              <a:t/>
            </a:r>
            <a:br>
              <a:rPr lang="en-US" dirty="0" smtClean="0">
                <a:solidFill>
                  <a:schemeClr val="accent6"/>
                </a:solidFill>
              </a:rPr>
            </a:br>
            <a:endParaRPr lang="en-US" dirty="0">
              <a:solidFill>
                <a:schemeClr val="accent6"/>
              </a:solidFill>
            </a:endParaRPr>
          </a:p>
          <a:p>
            <a:r>
              <a:rPr lang="en-US" b="1" dirty="0">
                <a:solidFill>
                  <a:schemeClr val="accent6"/>
                </a:solidFill>
              </a:rPr>
              <a:t>What does a spay entail</a:t>
            </a:r>
            <a:r>
              <a:rPr lang="en-US" b="1" dirty="0" smtClean="0">
                <a:solidFill>
                  <a:schemeClr val="accent6"/>
                </a:solidFill>
              </a:rPr>
              <a:t>?</a:t>
            </a:r>
            <a:r>
              <a:rPr lang="en-US" dirty="0" smtClean="0">
                <a:solidFill>
                  <a:schemeClr val="accent6"/>
                </a:solidFill>
              </a:rPr>
              <a:t/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>
                <a:solidFill>
                  <a:schemeClr val="accent6"/>
                </a:solidFill>
              </a:rPr>
              <a:t>	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bg2"/>
                </a:solidFill>
              </a:rPr>
              <a:t>–Removal of the ovaries, fallopian tubes and </a:t>
            </a:r>
            <a:r>
              <a:rPr lang="en-US" dirty="0" smtClean="0">
                <a:solidFill>
                  <a:schemeClr val="bg2"/>
                </a:solidFill>
              </a:rPr>
              <a:t>uterus</a:t>
            </a:r>
            <a:br>
              <a:rPr lang="en-US" dirty="0" smtClean="0">
                <a:solidFill>
                  <a:schemeClr val="bg2"/>
                </a:solidFill>
              </a:rPr>
            </a:br>
            <a:r>
              <a:rPr lang="en-US" dirty="0" smtClean="0">
                <a:solidFill>
                  <a:schemeClr val="bg2"/>
                </a:solidFill>
              </a:rPr>
              <a:t/>
            </a:r>
            <a:br>
              <a:rPr lang="en-US" dirty="0" smtClean="0">
                <a:solidFill>
                  <a:schemeClr val="bg2"/>
                </a:solidFill>
              </a:rPr>
            </a:br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What does a neuter entail? </a:t>
            </a:r>
            <a:r>
              <a:rPr lang="en-US" dirty="0" smtClean="0">
                <a:solidFill>
                  <a:schemeClr val="accent6"/>
                </a:solidFill>
              </a:rPr>
              <a:t/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>
                <a:solidFill>
                  <a:schemeClr val="accent6"/>
                </a:solidFill>
              </a:rPr>
              <a:t>	</a:t>
            </a:r>
            <a:r>
              <a:rPr lang="en-US" dirty="0" smtClean="0">
                <a:solidFill>
                  <a:schemeClr val="bg2"/>
                </a:solidFill>
              </a:rPr>
              <a:t>–</a:t>
            </a:r>
            <a:r>
              <a:rPr lang="en-US" dirty="0">
                <a:solidFill>
                  <a:schemeClr val="bg2"/>
                </a:solidFill>
              </a:rPr>
              <a:t>Removal of the testes</a:t>
            </a:r>
          </a:p>
          <a:p>
            <a:r>
              <a:rPr lang="en-US" dirty="0">
                <a:solidFill>
                  <a:schemeClr val="accent6"/>
                </a:solidFill>
              </a:rPr>
              <a:t> </a:t>
            </a:r>
            <a:r>
              <a:rPr lang="en-US" dirty="0" smtClean="0">
                <a:solidFill>
                  <a:schemeClr val="accent6"/>
                </a:solidFill>
              </a:rPr>
              <a:t/>
            </a:r>
            <a:br>
              <a:rPr lang="en-US" dirty="0" smtClean="0">
                <a:solidFill>
                  <a:schemeClr val="accent6"/>
                </a:solidFill>
              </a:rPr>
            </a:br>
            <a:endParaRPr lang="en-US" dirty="0">
              <a:solidFill>
                <a:schemeClr val="accent6"/>
              </a:solidFill>
            </a:endParaRPr>
          </a:p>
          <a:p>
            <a:r>
              <a:rPr lang="en-US" b="1" dirty="0">
                <a:solidFill>
                  <a:schemeClr val="accent6"/>
                </a:solidFill>
              </a:rPr>
              <a:t>What are the benefits of spaying and neutering</a:t>
            </a:r>
            <a:r>
              <a:rPr lang="en-US" b="1" dirty="0" smtClean="0">
                <a:solidFill>
                  <a:schemeClr val="accent6"/>
                </a:solidFill>
              </a:rPr>
              <a:t>?</a:t>
            </a:r>
            <a:r>
              <a:rPr lang="en-US" dirty="0" smtClean="0">
                <a:solidFill>
                  <a:schemeClr val="accent6"/>
                </a:solidFill>
              </a:rPr>
              <a:t/>
            </a:r>
            <a:br>
              <a:rPr lang="en-US" dirty="0" smtClean="0">
                <a:solidFill>
                  <a:schemeClr val="accent6"/>
                </a:solidFill>
              </a:rPr>
            </a:br>
            <a:endParaRPr lang="en-US" dirty="0">
              <a:solidFill>
                <a:schemeClr val="accent6"/>
              </a:solidFill>
            </a:endParaRPr>
          </a:p>
          <a:p>
            <a:pPr lvl="0"/>
            <a:r>
              <a:rPr lang="en-US" dirty="0">
                <a:solidFill>
                  <a:schemeClr val="bg2"/>
                </a:solidFill>
              </a:rPr>
              <a:t>In females, decreasing or eliminating the risk of developing of mammary cancer as well as preventing a </a:t>
            </a:r>
            <a:r>
              <a:rPr lang="en-US" dirty="0" err="1">
                <a:solidFill>
                  <a:schemeClr val="bg2"/>
                </a:solidFill>
              </a:rPr>
              <a:t>pyometra</a:t>
            </a:r>
            <a:r>
              <a:rPr lang="en-US" dirty="0">
                <a:solidFill>
                  <a:schemeClr val="bg2"/>
                </a:solidFill>
              </a:rPr>
              <a:t> (life threatening infection of the uterus).</a:t>
            </a:r>
          </a:p>
          <a:p>
            <a:pPr lvl="0"/>
            <a:r>
              <a:rPr lang="en-US" dirty="0" smtClean="0">
                <a:solidFill>
                  <a:schemeClr val="bg2"/>
                </a:solidFill>
              </a:rPr>
              <a:t/>
            </a:r>
            <a:br>
              <a:rPr lang="en-US" dirty="0" smtClean="0">
                <a:solidFill>
                  <a:schemeClr val="bg2"/>
                </a:solidFill>
              </a:rPr>
            </a:br>
            <a:r>
              <a:rPr lang="en-US" dirty="0" smtClean="0">
                <a:solidFill>
                  <a:schemeClr val="bg2"/>
                </a:solidFill>
              </a:rPr>
              <a:t>In </a:t>
            </a:r>
            <a:r>
              <a:rPr lang="en-US" dirty="0">
                <a:solidFill>
                  <a:schemeClr val="bg2"/>
                </a:solidFill>
              </a:rPr>
              <a:t>males,  eliminates the risk of prostate issues, prevents spread of transmissible venereal tumors and typically eliminates unwanted behaviors such as spraying in male cats and roaming in male </a:t>
            </a:r>
            <a:r>
              <a:rPr lang="en-US" dirty="0" smtClean="0">
                <a:solidFill>
                  <a:schemeClr val="bg2"/>
                </a:solidFill>
              </a:rPr>
              <a:t>dogs</a:t>
            </a:r>
            <a:r>
              <a:rPr lang="en-US" dirty="0">
                <a:solidFill>
                  <a:schemeClr val="bg2"/>
                </a:solidFill>
                <a:cs typeface="Arial" panose="020B0604020202020204" pitchFamily="34" charset="0"/>
              </a:rPr>
              <a:t>.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684" y="7069196"/>
            <a:ext cx="2864386" cy="197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09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22" y="8710056"/>
            <a:ext cx="662848" cy="2209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8000" cy="13417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5590" y="2005069"/>
            <a:ext cx="6191479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400" dirty="0">
                <a:solidFill>
                  <a:schemeClr val="accent6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Did </a:t>
            </a:r>
            <a:r>
              <a:rPr lang="en-US" sz="4400" dirty="0" smtClean="0">
                <a:solidFill>
                  <a:schemeClr val="accent6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Know</a:t>
            </a:r>
            <a:r>
              <a:rPr lang="en-US" sz="4400" dirty="0">
                <a:solidFill>
                  <a:schemeClr val="accent6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4400" dirty="0" smtClean="0">
              <a:solidFill>
                <a:schemeClr val="accent6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en-US" sz="20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800" dirty="0" smtClean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 </a:t>
            </a:r>
            <a:r>
              <a:rPr lang="en-US" sz="28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 spay a dog prior to her first heat cycle, the chances of her developing mammary cancer is close to zero? </a:t>
            </a:r>
            <a:endParaRPr lang="en-US" sz="2800" dirty="0" smtClean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endParaRPr lang="en-US" sz="280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2800" dirty="0" smtClean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 </a:t>
            </a:r>
            <a:r>
              <a:rPr lang="en-US" sz="28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 spay after her first heat cycle, she goes from having a 0.5% risk of developing mammary tumors up to ~8%. </a:t>
            </a:r>
            <a:endParaRPr lang="en-US" sz="2800" dirty="0">
              <a:solidFill>
                <a:schemeClr val="bg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703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22" y="8710056"/>
            <a:ext cx="662848" cy="2209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5590" y="198303"/>
            <a:ext cx="6191479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400" dirty="0" smtClean="0">
                <a:solidFill>
                  <a:schemeClr val="accent6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Should I Spay/Neuter My Pet? </a:t>
            </a:r>
          </a:p>
          <a:p>
            <a:pPr>
              <a:lnSpc>
                <a:spcPct val="115000"/>
              </a:lnSpc>
            </a:pPr>
            <a:endParaRPr lang="en-US" sz="2000" dirty="0" smtClean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sz="2000" dirty="0">
                <a:solidFill>
                  <a:schemeClr val="bg2"/>
                </a:solidFill>
              </a:rPr>
              <a:t>If not planning to breed, typically want to spay between 5-6 months of age – before the first heat </a:t>
            </a:r>
            <a:r>
              <a:rPr lang="en-US" sz="2000" dirty="0" smtClean="0">
                <a:solidFill>
                  <a:schemeClr val="bg2"/>
                </a:solidFill>
              </a:rPr>
              <a:t>cycle</a:t>
            </a:r>
            <a:br>
              <a:rPr lang="en-US" sz="2000" dirty="0" smtClean="0">
                <a:solidFill>
                  <a:schemeClr val="bg2"/>
                </a:solidFill>
              </a:rPr>
            </a:br>
            <a:endParaRPr lang="en-US" sz="2000" dirty="0">
              <a:solidFill>
                <a:schemeClr val="bg2"/>
              </a:solidFill>
            </a:endParaRPr>
          </a:p>
          <a:p>
            <a:pPr lvl="0"/>
            <a:r>
              <a:rPr lang="en-US" sz="2000" dirty="0">
                <a:solidFill>
                  <a:schemeClr val="bg2"/>
                </a:solidFill>
              </a:rPr>
              <a:t>Neutering can vary depending on size and </a:t>
            </a:r>
            <a:r>
              <a:rPr lang="en-US" sz="2000" dirty="0" smtClean="0">
                <a:solidFill>
                  <a:schemeClr val="bg2"/>
                </a:solidFill>
              </a:rPr>
              <a:t>breed</a:t>
            </a:r>
            <a:br>
              <a:rPr lang="en-US" sz="2000" dirty="0" smtClean="0">
                <a:solidFill>
                  <a:schemeClr val="bg2"/>
                </a:solidFill>
              </a:rPr>
            </a:br>
            <a:endParaRPr lang="en-US" sz="2000" dirty="0">
              <a:solidFill>
                <a:schemeClr val="bg2"/>
              </a:solidFill>
            </a:endParaRPr>
          </a:p>
          <a:p>
            <a:r>
              <a:rPr lang="en-US" sz="2000" dirty="0">
                <a:solidFill>
                  <a:schemeClr val="bg2"/>
                </a:solidFill>
              </a:rPr>
              <a:t>Consult with your veterinarian about the most appropriate time to spay or neuter your pet based on breed, age and physical condition. </a:t>
            </a:r>
          </a:p>
          <a:p>
            <a:r>
              <a:rPr lang="en-US" sz="2000" dirty="0">
                <a:solidFill>
                  <a:schemeClr val="bg2"/>
                </a:solidFill>
              </a:rPr>
              <a:t> </a:t>
            </a:r>
          </a:p>
          <a:p>
            <a:r>
              <a:rPr lang="en-US" sz="2000" dirty="0">
                <a:solidFill>
                  <a:schemeClr val="bg2"/>
                </a:solidFill>
              </a:rPr>
              <a:t>Contrary to belief, spaying or neutering should have no effect on your pet’s intelligence or ability to learn, play work or hunt. </a:t>
            </a:r>
          </a:p>
          <a:p>
            <a:pPr>
              <a:lnSpc>
                <a:spcPct val="115000"/>
              </a:lnSpc>
            </a:pPr>
            <a:endParaRPr lang="en-US" sz="20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78" y="4974501"/>
            <a:ext cx="5106318" cy="395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74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22" y="8710056"/>
            <a:ext cx="662848" cy="2209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3260" y="4830001"/>
            <a:ext cx="6191479" cy="3921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400" dirty="0" smtClean="0">
                <a:solidFill>
                  <a:schemeClr val="bg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True or False?</a:t>
            </a:r>
          </a:p>
          <a:p>
            <a:pPr algn="ctr">
              <a:lnSpc>
                <a:spcPct val="115000"/>
              </a:lnSpc>
            </a:pPr>
            <a:r>
              <a:rPr lang="en-US" sz="2400" dirty="0" smtClean="0">
                <a:solidFill>
                  <a:schemeClr val="accent6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pet will become overweight after spaying or neutering? </a:t>
            </a:r>
          </a:p>
          <a:p>
            <a:pPr>
              <a:lnSpc>
                <a:spcPct val="115000"/>
              </a:lnSpc>
            </a:pPr>
            <a:endParaRPr lang="en-US" sz="2000" dirty="0" smtClean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chemeClr val="bg2"/>
                </a:solidFill>
              </a:rPr>
              <a:t>False</a:t>
            </a:r>
            <a:r>
              <a:rPr lang="en-US" sz="2000" dirty="0">
                <a:solidFill>
                  <a:schemeClr val="bg2"/>
                </a:solidFill>
              </a:rPr>
              <a:t>.  While it could potentially affect metabolism a little, by feeding a proper diet and including exercise in your pet’s daily routine, weight gain should not be a concern. </a:t>
            </a:r>
          </a:p>
          <a:p>
            <a:r>
              <a:rPr lang="en-US" sz="2000" b="1" dirty="0">
                <a:solidFill>
                  <a:schemeClr val="bg2"/>
                </a:solidFill>
              </a:rPr>
              <a:t> </a:t>
            </a:r>
            <a:endParaRPr lang="en-US" sz="2000" dirty="0">
              <a:solidFill>
                <a:schemeClr val="bg2"/>
              </a:solidFill>
            </a:endParaRPr>
          </a:p>
          <a:p>
            <a:r>
              <a:rPr lang="en-US" sz="2000" dirty="0">
                <a:solidFill>
                  <a:schemeClr val="bg2"/>
                </a:solidFill>
              </a:rPr>
              <a:t>For more information on spaying and neutering, visit: </a:t>
            </a:r>
          </a:p>
          <a:p>
            <a:r>
              <a:rPr lang="en-US" sz="2000" u="sng" dirty="0">
                <a:solidFill>
                  <a:schemeClr val="bg2"/>
                </a:solidFill>
                <a:hlinkClick r:id="rId3"/>
              </a:rPr>
              <a:t>www.avma.org/public/PetCare/Pages/spay-neuter.aspx</a:t>
            </a:r>
            <a:endParaRPr lang="en-US" sz="2000" dirty="0">
              <a:solidFill>
                <a:schemeClr val="bg2"/>
              </a:solidFill>
            </a:endParaRPr>
          </a:p>
          <a:p>
            <a:pPr>
              <a:lnSpc>
                <a:spcPct val="115000"/>
              </a:lnSpc>
            </a:pPr>
            <a:endParaRPr lang="en-US" sz="2000" b="1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460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23522"/>
      </p:ext>
    </p:extLst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7593</TotalTime>
  <Words>136</Words>
  <Application>Microsoft Office PowerPoint</Application>
  <PresentationFormat>On-screen Show (4:3)</PresentationFormat>
  <Paragraphs>29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Arial Black</vt:lpstr>
      <vt:lpstr>Calibri</vt:lpstr>
      <vt:lpstr>Times New Roman</vt:lpstr>
      <vt:lpstr>Black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Kimberly Hsu</dc:creator>
  <cp:lastModifiedBy>Debbie Lakamp</cp:lastModifiedBy>
  <cp:revision>56</cp:revision>
  <dcterms:created xsi:type="dcterms:W3CDTF">2018-01-01T19:56:26Z</dcterms:created>
  <dcterms:modified xsi:type="dcterms:W3CDTF">2018-03-19T22:16:49Z</dcterms:modified>
</cp:coreProperties>
</file>