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14"/>
  </p:notesMasterIdLst>
  <p:sldIdLst>
    <p:sldId id="256" r:id="rId5"/>
    <p:sldId id="367" r:id="rId6"/>
    <p:sldId id="258" r:id="rId7"/>
    <p:sldId id="355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2" r:id="rId90"/>
    <p:sldId id="341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6" r:id="rId1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9517-8E69-4FF1-9294-E1E54A394BAE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EFFE-95A2-43FF-99D5-6E7D22FB0B88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F6ED-3CC4-4AFC-845E-EA395F55A80F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8A29-D8FB-46E0-94ED-76B45654629F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F942-E3E4-447D-BFAE-5B5B25F76F4C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C4CE-C594-4506-B364-99EFEEFBB023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8E48-174D-4FEB-9E49-805E25B6E4DE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E718-7869-4C6F-963F-37646651C408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F81-CFCC-4380-95A1-3EA40326D83F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D059-B916-4F7C-A4ED-4054F320AB5E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09DA-8BB6-47A9-8041-F86B534ABC44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2A-4DB9-477E-8FA6-EFA1723225C0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5BC2-041D-4BFD-90E5-0281AA95C4F8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9882C83-E2E7-4E14-8989-44350B9DDE3D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4/8/2025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ct101.commons.gc.cuny.edu/mid-semester-review/" TargetMode="External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41693/checkered-chromatic-question-mark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auladeadriana.blogspot.com/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eterinary-clinic-veterinarian-dog-85925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urses.lumenlearning.com/introchem/chapter/transuranium-element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iverpoolhls/10835725533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09279&amp;picture=danger-high-voltage-warning-sign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81319/linijka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Two_Parallel_lines.sv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video/a-mri-machine-in-a-medical-facility-7088939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vgsilh.com/e91e63/image/30442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boundless-physics/chapter/the-electromagnetic-spectrum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ionnmccueil/6012232087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21221&amp;picture=i-see-you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hyperlink" Target="http://www.thefoodgeek.com/blog/soylent-gelatin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5125/sepia-film-strip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64892&amp;picture=ice-cubes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slusos.blogspot.com/2017/08/a-polemica-dos-horarios-incompletos.html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41693/checkered-chromatic-question-mark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ublicdomainpictures.net/en/view-image.php?image=34596&amp;picture=question-mark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true-and-false-png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/3.0/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2839A1C-34CB-4C3C-8531-CA67525FD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AC94EAF-F7F7-4727-AE69-A7036B4A5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C7E44-4828-47E6-A083-C1E389988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2281574"/>
            <a:ext cx="3994015" cy="2294852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Diagnostic Imaging (DXI)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17FD-A3DD-4B1B-A618-8B7F44A2D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1032918"/>
            <a:ext cx="5452533" cy="4792165"/>
          </a:xfrm>
          <a:effectLst/>
        </p:spPr>
        <p:txBody>
          <a:bodyPr anchor="ctr">
            <a:normAutofit/>
          </a:bodyPr>
          <a:lstStyle/>
          <a:p>
            <a:r>
              <a:rPr lang="en-US" sz="6600" dirty="0"/>
              <a:t>VTNE Review</a:t>
            </a:r>
          </a:p>
        </p:txBody>
      </p:sp>
    </p:spTree>
    <p:extLst>
      <p:ext uri="{BB962C8B-B14F-4D97-AF65-F5344CB8AC3E}">
        <p14:creationId xmlns:p14="http://schemas.microsoft.com/office/powerpoint/2010/main" val="405477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EA93-22FB-4EFB-939A-597D36AF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12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your landmarks be when radiographing the femur?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F18B6-2B7D-4964-8DD3-2FF6B7E5AE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0625" y="2760662"/>
            <a:ext cx="3182937" cy="33131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467EE-568C-4646-ADB1-D28BFC64FC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stifle to the hock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coxofemoral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joint to the stifle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carpus to the scapula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coxofemoral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joint to the digits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912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2438-BB20-48EE-A700-EE7C3AEE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landmarks for the abdomen?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B616F0-8993-4F8B-873F-B6C65FAEDC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77937" y="2317750"/>
            <a:ext cx="3638550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A221B-1A95-4DEB-ABBF-F3D415EEA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Cranial-3 rib Spaces cranial to the xyphoid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Center-Last rib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Caudal- Greater Trochanter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A3622-FFD3-4E6D-B9FF-8802DB77A6C6}"/>
              </a:ext>
            </a:extLst>
          </p:cNvPr>
          <p:cNvSpPr txBox="1"/>
          <p:nvPr/>
        </p:nvSpPr>
        <p:spPr>
          <a:xfrm>
            <a:off x="1277937" y="5956300"/>
            <a:ext cx="3638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t101.commons.gc.cuny.edu/mid-semester-review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878649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BAC61-8E34-4D75-821C-33116053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Collimation allows for: (select all the correct answers)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F6A137-5D8B-4CC9-8B9F-70C06D8900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785" y="3427412"/>
            <a:ext cx="4916366" cy="16303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A9CC1-D9D9-452C-9385-FD9827256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enhanced radiation safety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images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image quality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electron voltage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speedy radiographs</a:t>
            </a:r>
          </a:p>
        </p:txBody>
      </p:sp>
    </p:spTree>
    <p:extLst>
      <p:ext uri="{BB962C8B-B14F-4D97-AF65-F5344CB8AC3E}">
        <p14:creationId xmlns:p14="http://schemas.microsoft.com/office/powerpoint/2010/main" val="42785388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1217-3B03-4171-9C49-E8B2CB4C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116491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 the following contrast studies with the appropriate organ system.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EDF09-28AB-4BAC-A4BC-B83E1DCAB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086" y="2222287"/>
            <a:ext cx="5693500" cy="3638763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Pneumocystography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gastrointestinal series—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Excretory urography–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Myelography–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Urethrography-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28417-0051-4407-85C6-A55557F75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50614" cy="363876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Subarachnoid Space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Kidneys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Urethra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Jejunum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41730409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2092-575D-450F-B806-58A4D85A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27955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 one of the list below with the statements.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61C38-E59C-4D01-97A6-5CE979DC9F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Neither slow nor high—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speed screens—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 speed screens—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87013-B028-409C-8B0C-ED49C6ED5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669" y="2222287"/>
            <a:ext cx="6611332" cy="3638764"/>
          </a:xfrm>
        </p:spPr>
        <p:txBody>
          <a:bodyPr/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C6BB"/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higher detail, smaller crystals +requires more radiation/density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—larger crystals, less detail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longer scale of contrast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191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30404-64F2-4674-9EB1-5995DACC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96949"/>
            <a:ext cx="10571998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three ways to reduce exposure to radiation.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241F8-C7C6-4964-B4CD-B6EB08B062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7AAFA5-392E-4A59-B82A-817A8AB87F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59584" y="2222500"/>
            <a:ext cx="2072832" cy="3638550"/>
          </a:xfrm>
        </p:spPr>
      </p:pic>
    </p:spTree>
    <p:extLst>
      <p:ext uri="{BB962C8B-B14F-4D97-AF65-F5344CB8AC3E}">
        <p14:creationId xmlns:p14="http://schemas.microsoft.com/office/powerpoint/2010/main" val="1290819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30404-64F2-4674-9EB1-5995DACC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96949"/>
            <a:ext cx="10571998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three ways to reduce exposure to radiation.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C71409-5BE2-4D74-A1F7-35B916831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7750" y="3170237"/>
            <a:ext cx="3678237" cy="24388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4B852-0445-47F1-90FC-3D2037045B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time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distance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494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6465-2D09-4C43-AD23-ACDCE053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173052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CALIPER acronym choose the thoracic radiograph of best diagnostic quality.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C05CB-74E5-451A-A7C9-94890B3E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58" y="2591618"/>
            <a:ext cx="5185873" cy="3638763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C.A.L.I.P.E.R.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Collimation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Artifact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 Landmarks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Identification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Positioning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Exposure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Radiographic Presentation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412F13-DE25-41B7-91A7-4ABC689B7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8749" y="2097044"/>
            <a:ext cx="2310584" cy="179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06EA7C-FDB6-436F-B4A3-EE4F74982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075" y="2143502"/>
            <a:ext cx="2149014" cy="207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777CC-B5AB-47A6-A5F2-D325E77C7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749" y="4141016"/>
            <a:ext cx="2310584" cy="20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25181-B5FC-42A7-8F8E-F3E7B71E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877" y="4495223"/>
            <a:ext cx="2615411" cy="1725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0085D7-3355-4C45-A6C5-0961217CD494}"/>
              </a:ext>
            </a:extLst>
          </p:cNvPr>
          <p:cNvSpPr txBox="1"/>
          <p:nvPr/>
        </p:nvSpPr>
        <p:spPr>
          <a:xfrm>
            <a:off x="5307291" y="202576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85176-F3DA-4A0B-935D-6D4C6C5FF1D2}"/>
              </a:ext>
            </a:extLst>
          </p:cNvPr>
          <p:cNvSpPr txBox="1"/>
          <p:nvPr/>
        </p:nvSpPr>
        <p:spPr>
          <a:xfrm>
            <a:off x="8590308" y="203762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2F5A0-AB5B-4CCD-ACC4-BADE07937C1D}"/>
              </a:ext>
            </a:extLst>
          </p:cNvPr>
          <p:cNvSpPr txBox="1"/>
          <p:nvPr/>
        </p:nvSpPr>
        <p:spPr>
          <a:xfrm>
            <a:off x="5279024" y="4041668"/>
            <a:ext cx="98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0D2F2-5E62-4D07-ACDA-88BA28DF95E6}"/>
              </a:ext>
            </a:extLst>
          </p:cNvPr>
          <p:cNvSpPr txBox="1"/>
          <p:nvPr/>
        </p:nvSpPr>
        <p:spPr>
          <a:xfrm>
            <a:off x="8409058" y="4411000"/>
            <a:ext cx="83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791630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B634-3C30-4B40-9BAE-91E42270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978250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radiograph is properly hung or presented?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94ED56-7AC3-4165-A69D-8011246421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944" y="2388090"/>
            <a:ext cx="2324390" cy="349166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8E2018-F8CA-4FF9-8FE5-45506CC83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21032" y="3204462"/>
            <a:ext cx="2774968" cy="1849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CED0F-934A-46B0-ABB4-1E94289E9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694" y="2502566"/>
            <a:ext cx="1869564" cy="2807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5097D-9FBC-4CAA-96C5-9A9B9DB77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891" y="3429000"/>
            <a:ext cx="3029975" cy="2017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C461E0-08C7-4E63-9226-70C9CB07E346}"/>
              </a:ext>
            </a:extLst>
          </p:cNvPr>
          <p:cNvSpPr txBox="1"/>
          <p:nvPr/>
        </p:nvSpPr>
        <p:spPr>
          <a:xfrm>
            <a:off x="103695" y="2344042"/>
            <a:ext cx="87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57873-F7BA-4A97-B2C3-2B94A6B79FD0}"/>
              </a:ext>
            </a:extLst>
          </p:cNvPr>
          <p:cNvSpPr txBox="1"/>
          <p:nvPr/>
        </p:nvSpPr>
        <p:spPr>
          <a:xfrm>
            <a:off x="2993010" y="3127260"/>
            <a:ext cx="4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563D73-8D54-4312-B23F-4DB1E3EFD27A}"/>
              </a:ext>
            </a:extLst>
          </p:cNvPr>
          <p:cNvSpPr txBox="1"/>
          <p:nvPr/>
        </p:nvSpPr>
        <p:spPr>
          <a:xfrm>
            <a:off x="6278253" y="2456311"/>
            <a:ext cx="57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E48FA7-C74A-4C38-8E0E-28E86FE06801}"/>
              </a:ext>
            </a:extLst>
          </p:cNvPr>
          <p:cNvSpPr txBox="1"/>
          <p:nvPr/>
        </p:nvSpPr>
        <p:spPr>
          <a:xfrm>
            <a:off x="8658606" y="3395756"/>
            <a:ext cx="87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585039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2326-3833-41F0-970E-0AE51AA61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extremity radiograph that is properly hung or presented.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E866D-7077-463F-9456-F03ED740FC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843" y="2831507"/>
            <a:ext cx="1784486" cy="347274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F4C7BE-D085-491D-849C-39DDD0763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96366" y="3618141"/>
            <a:ext cx="3272328" cy="1680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D2B4E-5A6B-45F0-A53B-B5AA93D7D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135" y="2811817"/>
            <a:ext cx="1784486" cy="3482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C13FB-89B1-4F8C-9DD9-E6CCB6BCA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866" y="2717803"/>
            <a:ext cx="1833109" cy="3576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2E9D8-8F35-49CB-945F-54FA5BA5764F}"/>
              </a:ext>
            </a:extLst>
          </p:cNvPr>
          <p:cNvSpPr txBox="1"/>
          <p:nvPr/>
        </p:nvSpPr>
        <p:spPr>
          <a:xfrm>
            <a:off x="103695" y="2804076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F0A2E-F31E-40DD-84A3-8A79D7C8A6FB}"/>
              </a:ext>
            </a:extLst>
          </p:cNvPr>
          <p:cNvSpPr txBox="1"/>
          <p:nvPr/>
        </p:nvSpPr>
        <p:spPr>
          <a:xfrm>
            <a:off x="2954053" y="2800651"/>
            <a:ext cx="5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EC17D-5B1D-4994-B055-43232A1C086B}"/>
              </a:ext>
            </a:extLst>
          </p:cNvPr>
          <p:cNvSpPr txBox="1"/>
          <p:nvPr/>
        </p:nvSpPr>
        <p:spPr>
          <a:xfrm>
            <a:off x="5570566" y="361814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072D6-543C-4174-AE95-385FE6620987}"/>
              </a:ext>
            </a:extLst>
          </p:cNvPr>
          <p:cNvSpPr txBox="1"/>
          <p:nvPr/>
        </p:nvSpPr>
        <p:spPr>
          <a:xfrm>
            <a:off x="9335680" y="2717803"/>
            <a:ext cx="94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413947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0777-B5E5-448A-89D1-0C601DAE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E94703-A1B9-42A7-9DFD-CED70A87F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458550"/>
            <a:ext cx="12193775" cy="44630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C4E45-4681-4CC1-BABC-ED7361C9E684}"/>
              </a:ext>
            </a:extLst>
          </p:cNvPr>
          <p:cNvSpPr txBox="1"/>
          <p:nvPr/>
        </p:nvSpPr>
        <p:spPr>
          <a:xfrm>
            <a:off x="2626741" y="5110071"/>
            <a:ext cx="861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uladeadriana.blogspot.co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71826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D58A2-B13E-4EB2-AD5D-37FFA514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landmarks would you use when radiographing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humerus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AC0E96-C059-4232-B090-73A135A7D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7350" y="2222287"/>
            <a:ext cx="2168525" cy="42158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5289F-BB3B-4F08-808A-E7A69A9758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hock to the stifle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carpus to the elbow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shoulder to the elbow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carpus to the stifle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84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3CD0-74C3-4E80-872D-EBB69A7B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6187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veterinarian has made a lateral projection of the shoulder. What other view should you do to complete the study?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AA6E7-42B2-450C-AB72-5ABDC29942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8586" y="2470150"/>
            <a:ext cx="3844925" cy="38966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1EA01-4881-4E92-91CF-74E359841E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Craniocaudal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Dorsoventral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Caudocranial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Dorsopalmar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4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B8DC-D7B6-4010-A24D-283223DA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5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pushing the exposure button, you must make sure that____________?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8537D-EA36-40C5-9F81-1D3F578DB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2500" y="2634189"/>
            <a:ext cx="4059237" cy="29367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4347B-78EF-46DC-A8E4-BDB73BF5C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09771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receptor/technique, grid/tray, is in position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image is centered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 above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2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7C86-42A7-44EE-9933-7B45A3A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9043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main principle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PennHip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is to: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28EE42-BB2A-49C9-B6F0-9848F0C477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4950" y="2308225"/>
            <a:ext cx="2644775" cy="42435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F9B36-A5CC-4631-9953-B6D91FF7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8829" y="250803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subjectively measure canine hip joint laxity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quantitatively measure canine hip joint irregularities.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quantitatively measure canine hip joint laxity.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subjectively measure canine hip joint irregularities.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1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B353-F982-4E58-80A5-F8C5299B95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/>
              <a:t>DXI general question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5AFA9-C5B2-4650-BAAE-68641E103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0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2907-CB13-4382-A80B-A38B905A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375" y="15616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 is defined as the amount of time it takes the radioisotope to spontaneously/randomly decay.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726292-A692-42C9-8816-3173632987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1669" y="2377282"/>
            <a:ext cx="4548187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F6355-12CE-499E-B750-EF2B9004C7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half-life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gamma REMS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15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FF10-B420-4D78-80FF-10C35260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75" y="13615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isotope that is most highly attracted to bone is: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10D3D4-8A64-42EF-8DE1-4512624A42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4552" y="2222500"/>
            <a:ext cx="5093970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89E76-7CAD-4D50-A60E-37687205BD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iodine I 131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technetium Tc 99m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Uranium U 133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606B4-4E1B-4322-A710-F132567CEEA1}"/>
              </a:ext>
            </a:extLst>
          </p:cNvPr>
          <p:cNvSpPr txBox="1"/>
          <p:nvPr/>
        </p:nvSpPr>
        <p:spPr>
          <a:xfrm>
            <a:off x="864552" y="5861050"/>
            <a:ext cx="50939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urses.lumenlearning.com/introchem/chapter/transuranium-element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4551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64F1-B1AC-4790-91B4-35F98A18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X-rays are generated when fast-moving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collide with any form of matter.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7C093D-C9CD-4D41-B537-21A0887D03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0525" y="2517783"/>
            <a:ext cx="5184775" cy="354328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C4AB-398E-4759-9C77-83B732B89C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6E105-AD5A-42EB-ADEE-381662C58C1B}"/>
              </a:ext>
            </a:extLst>
          </p:cNvPr>
          <p:cNvSpPr txBox="1"/>
          <p:nvPr/>
        </p:nvSpPr>
        <p:spPr>
          <a:xfrm>
            <a:off x="390525" y="6061066"/>
            <a:ext cx="5184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liverpoolhls/10835725533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82779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94D9-3812-454D-A202-74A8D0CE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925" y="15997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used to produce the high voltage necessary on the anode side when accelerating electrons from the cathode to the anode?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628A4-8DEF-4B5D-9F60-52DEFF7AA1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35177" y="2396332"/>
            <a:ext cx="2571621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863B2-6396-4519-8735-87DDC8D3E2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Rectifier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8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CFDA-E472-48DB-BA4E-AFC166C4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Ashli Selke RVT, CVT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93D80-F87A-4C38-9751-20F10A2BBE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NAVTA Immediate Past-President </a:t>
            </a:r>
          </a:p>
          <a:p>
            <a:r>
              <a:rPr lang="en-US" dirty="0"/>
              <a:t>IVTA President Elect</a:t>
            </a:r>
          </a:p>
          <a:p>
            <a:r>
              <a:rPr lang="en-US" dirty="0"/>
              <a:t>IVMEB board member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77D780-E9A3-49AD-BCB1-6CC0C3092F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94422" y="63557"/>
            <a:ext cx="3246061" cy="243454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D2F3C-7F92-417A-84FF-B139B96C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052" y="1208465"/>
            <a:ext cx="2363575" cy="3151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D41A8-F390-4C90-8087-D9C899C74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32138" y="4232882"/>
            <a:ext cx="2489063" cy="1866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01D57-A271-4E21-9301-815FB9055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411" y="1485900"/>
            <a:ext cx="1518305" cy="2024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263D3F-D93B-4BDB-96B8-F48A2E049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608863"/>
            <a:ext cx="2783571" cy="18528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16639-CA40-4DBA-8CBF-7A89A67E8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984" y="2589170"/>
            <a:ext cx="3029540" cy="4039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9AC83-DC7D-4F7E-8227-D1C3EE140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76" y="4608863"/>
            <a:ext cx="2662091" cy="22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7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D6E2-CF59-4549-8EB2-ED02BC17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450" y="11615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focal film distance of how many inches is adequate to minimize the penumbra effect?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13FA18-BC52-483A-BA47-AAA8A61070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609" y="2222500"/>
            <a:ext cx="5145857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88534-8542-4A98-B556-775783EEE4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30-35 inches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12-15 inches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25-30 inches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36-40 inches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60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48A4-57A3-4F55-8462-795481B9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2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   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Occurs when an object is not parallel to the recording surface.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B84523-9F58-4733-8B57-A0763F89C7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92262" y="2222500"/>
            <a:ext cx="3638550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9159B-7F14-4A11-9002-24FBC3E223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Distortion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Foreshortening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Foreshadowing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Penumbra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A0F3E-BC1C-46C0-AEE3-C1D8FC323DEA}"/>
              </a:ext>
            </a:extLst>
          </p:cNvPr>
          <p:cNvSpPr txBox="1"/>
          <p:nvPr/>
        </p:nvSpPr>
        <p:spPr>
          <a:xfrm>
            <a:off x="1592262" y="5861050"/>
            <a:ext cx="3638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File:Two_Parallel_lines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04342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D509-B042-4147-BE2B-05760A6DD6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MRI question group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16274-0CB7-4709-986B-68ECCB011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5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F7F9-2EFC-4F1E-B163-4421D8C2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6282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part of the MRI machine is considered the most dangerous to anyone walking into the room?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5C6B62-C7E3-4675-A188-71413BD73E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9150" y="2583557"/>
            <a:ext cx="5184775" cy="291643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41DDB-5B9E-49EF-AA73-4EC7F951CB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radio antenna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magnet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shim coils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surface coils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1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5380-41C5-4DB8-8DCF-AF06B3A0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to atoms when they are placed in a magnet?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E96371-5FF7-4D24-B91A-6DE3883E4C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92262" y="2222500"/>
            <a:ext cx="3638550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0997F-3DA1-4F3B-A9BF-6FF6D8485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22287"/>
            <a:ext cx="6096001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move randomly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reposition themselves with regard to their magnetic polarity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shift to the north pole of the magnet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1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0DB4-6869-4283-B14F-C35A488E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800" y="115203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which atoms are MRI radio frequencies tuned to in order to create images?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7DD29B-9203-471B-8568-ACD7D19CD0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50038" y="2222500"/>
            <a:ext cx="2922999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32EEB-8AAA-495D-B43C-AB4B1172D7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Helium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Oxygen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40AA0-1E47-4377-BB10-F214850A98AD}"/>
              </a:ext>
            </a:extLst>
          </p:cNvPr>
          <p:cNvSpPr txBox="1"/>
          <p:nvPr/>
        </p:nvSpPr>
        <p:spPr>
          <a:xfrm>
            <a:off x="1950038" y="5861050"/>
            <a:ext cx="292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urses.lumenlearning.com/boundless-physics/chapter/the-electromagnetic-spectru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83649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2FDA-0CD9-4A58-A54F-96742BED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5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Contrast agents are most often used in CT for head, chest, abdominal and pelvic exams.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164427-50B2-48DF-AF0B-5249FCA369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5787" y="2384425"/>
            <a:ext cx="4851400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8D25A-49E0-4A44-8D6E-A3FE61892C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True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False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F1372-77E4-4BC7-A639-B2AFE386024B}"/>
              </a:ext>
            </a:extLst>
          </p:cNvPr>
          <p:cNvSpPr txBox="1"/>
          <p:nvPr/>
        </p:nvSpPr>
        <p:spPr>
          <a:xfrm>
            <a:off x="585787" y="6022975"/>
            <a:ext cx="4851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fionnmccueil/601223208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60592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8D928-885F-4AED-94A1-C3FFA004F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Radiology question group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2C208-CD42-4581-B756-E3083D05D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8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5C3D5-CC4E-4D4D-8EA6-5231D391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5997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radiographing the cervical vertebra, the area must be padded correctly to prevent what type of distortion?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9026C4-75B0-498A-B4A1-C089C0FE9C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5241" y="2643954"/>
            <a:ext cx="3681696" cy="30680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4AA57-BB89-42E2-9AB9-8A5160ED40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Magnification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Foreshortening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False narrowing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4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94F2-DE52-463B-9A2A-0517273B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50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OFA stand for?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05E30A-8C9F-49C7-AF00-636CB380A7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2476" y="2646362"/>
            <a:ext cx="3644900" cy="36449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26182-D399-4935-AAA3-E64207C50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3313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Orthopedic Foundation of America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 Followers of Arachnoids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Orthopedic Foundation of Arthritis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Orthopedic Foundation for Animals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3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1A38-EA53-4541-A4A6-F1F88BA9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95132"/>
            <a:ext cx="10571998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landmarks for thorax radiographs? matching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3053B2-DABF-4A06-B4C0-B3FBF1D115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401" y="2280683"/>
            <a:ext cx="4790700" cy="37681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5E130-58F6-4265-8B9D-D71A34400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6" y="2222287"/>
            <a:ext cx="3757862" cy="3638764"/>
          </a:xfrm>
        </p:spPr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Cranial-?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Center-?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Caudal-?</a:t>
            </a:r>
          </a:p>
        </p:txBody>
      </p:sp>
    </p:spTree>
    <p:extLst>
      <p:ext uri="{BB962C8B-B14F-4D97-AF65-F5344CB8AC3E}">
        <p14:creationId xmlns:p14="http://schemas.microsoft.com/office/powerpoint/2010/main" val="781603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3651-CDFE-476E-AA78-E086834E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two views are standard for a skull series?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FD1B8D-6755-4D53-A743-E906D3C86C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8701" y="2560637"/>
            <a:ext cx="3397250" cy="33972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DBE2A-49C8-4F24-9A95-3B22A4738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8076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 30 degrees - right ventral oblique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Frontal 90 degrees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Ventrodorsal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24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4B85-AECC-4D77-B857-11B0D706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75" y="16282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looking at the finished radiograph, what criteria is used to show proper positioning for OFA? There may be more than one answer.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691C3-3B78-4707-96EA-E030E2B90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460624"/>
            <a:ext cx="3482975" cy="37907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531AC-E5EF-4281-AFC8-3435CCD47A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femurs must be parallel to the table and one another.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must be no overlap of the tuber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ischii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 the femurs.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patella need to be positioned slightly lateral on the distal femur.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widths of the iliac shaft must be equal.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46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5156-2DAD-4DA2-A93C-5C2DEBF2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25" y="16187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measure for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 when radiographing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ventrodorsal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thoracic vertebra?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F047B0-6FA3-4643-A568-651F5562B8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002" y="2750582"/>
            <a:ext cx="4159250" cy="30364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0BC9E-415C-4D30-82B1-8554E0077B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Illium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Xiphoid process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point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Manubrium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sterni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24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C7A7-CDBF-4736-9048-24C33382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75" y="16282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cranial landmark for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ventrodorsal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view of the pelvis that will be sent for OFA certification?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402653-18BD-44E6-A10D-A5ED4D898D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002" y="2378232"/>
            <a:ext cx="4514473" cy="376206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35AB3-9C13-4FD8-BE5C-D0D745494E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Wings of the atlas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Wings of the ilium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Stifle joints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T-13/L-1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70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EFD2-61C7-4CE4-BF45-D4ED2AAC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50" y="11806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positioning for a frontal 90 degrees view of the skull, what area will be isolated?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C6F82A-0C7D-432E-AE2B-7A8E69FD2D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4375" y="2736849"/>
            <a:ext cx="4630737" cy="26595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011DC-D9B5-44AC-BF71-A94A89076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Calvarium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Sagittal crest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Frontal sinuses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Coronoid process of the mandible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64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6CCA-A261-4996-B941-347CBF7FD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Ultrasound question group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70E91-33BE-4F3E-8A56-66B517A91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7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48D9-B8ED-4ACE-B653-6453FCC3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57113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 the recording of an abdominal ultrasound image, which side of the monitor should the cranial quadrant be displayed on a sagittal view?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708E8C-7C59-4754-9F22-22B19AB72F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51" y="2865024"/>
            <a:ext cx="4464050" cy="302508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2B7B0-605B-4F26-987E-0271CFDD9B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far field of the image screen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left side of the screen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near field of the image screen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right side of the screen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18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0717-B246-4C88-A756-149D18510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50" y="13711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the waveform of ultrasound compare to audible sound?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09029-DB57-4818-8F26-C9CC8E5CF9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3425" y="2974974"/>
            <a:ext cx="4383087" cy="23491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1E78B-8977-44FB-8B27-4E4EE231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Ultrasound has a shorter wavelength.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Ultrasound has a longer wavelength.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Ultrasound has the same wavelength.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19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D183-DF24-4AA5-8FC6-7BC4FE19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0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frequency of sound does ultrasound utilize?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9949C-B5F4-413D-A2A5-0408EEF3AA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305" y="2879724"/>
            <a:ext cx="4604595" cy="21685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C8407-49A2-4008-BA31-04A53D50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frequency sound waves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frequency sound waves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 frequency sound waves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34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F4AD-9583-4BDF-9BA5-B6CD966D9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Horse talk</a:t>
            </a:r>
            <a:r>
              <a:rPr lang="en-US" i="1" dirty="0"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8F3D0-EB34-4C1B-9EBE-51ADB7D3F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4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1A38-EA53-4541-A4A6-F1F88BA9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95132"/>
            <a:ext cx="10571998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landmarks for thorax radiographs? matching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3053B2-DABF-4A06-B4C0-B3FBF1D115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401" y="2280683"/>
            <a:ext cx="4790700" cy="37681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5E130-58F6-4265-8B9D-D71A34400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6" y="2222287"/>
            <a:ext cx="5907174" cy="3638764"/>
          </a:xfrm>
        </p:spPr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Cranial- Manubrium </a:t>
            </a:r>
            <a:r>
              <a:rPr lang="en-US" sz="3200" dirty="0" err="1"/>
              <a:t>Sterni</a:t>
            </a:r>
            <a:endParaRPr lang="en-US" sz="3200" dirty="0"/>
          </a:p>
          <a:p>
            <a:pPr>
              <a:buFont typeface="+mj-lt"/>
              <a:buAutoNum type="alphaUcPeriod"/>
            </a:pPr>
            <a:r>
              <a:rPr lang="en-US" sz="3200" dirty="0"/>
              <a:t>Center- Heart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Caudal- Curve of the last rib T13/L1</a:t>
            </a:r>
          </a:p>
        </p:txBody>
      </p:sp>
    </p:spTree>
    <p:extLst>
      <p:ext uri="{BB962C8B-B14F-4D97-AF65-F5344CB8AC3E}">
        <p14:creationId xmlns:p14="http://schemas.microsoft.com/office/powerpoint/2010/main" val="6115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8D08-0480-4DFB-BB84-D9F58AC8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450" y="923438"/>
            <a:ext cx="10571998" cy="97045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importance of elevating the contralateral limb of a horse when radiographing the distal phalanx?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61EEEB-4721-406E-9D09-43AC624880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450" y="2617787"/>
            <a:ext cx="4092575" cy="27733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986A0-C93E-4E23-BBD5-2F54DEF90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So there will be more weight on the limbs not being elevated.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prevent the horse from striking.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insure proper weight distribution.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To make it easier to visualize the position of the foot.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30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0995-13D1-4B44-870B-C63F92E28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5997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 Dorsoproximal-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Palmarodistal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 (Upright pedal) of a horse you want to center the primary beam over the distal phalanx.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5656E5-9A27-4550-B19E-A635230D1B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002" y="3200631"/>
            <a:ext cx="4502150" cy="21744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E4A25-A377-4AD2-9A53-E1D74A0B39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True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209319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5FE9-C570-441C-A084-652B32AF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6" y="1603162"/>
            <a:ext cx="1182014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purpose of angling the beam 20 degrees when radiographing the metacarpophalangeal joint for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Dorsopalmar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view of a horse?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70846-4EBD-468D-8387-2FE0B8D37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279" y="3169170"/>
            <a:ext cx="5074621" cy="22304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8F37B-540A-485B-83E4-D07AD1959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Enables the technician to see the limb easier when positioning the x-ray tube.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More even weight distributes of the x-ray tube.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the sesamoids above the metacarpophalangeal joint space.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Positions the sesamoids over the joint space.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09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7610-E568-465F-BD00-1AC8F310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25" y="15901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view allows the medial sesamoid to be visualized without the lateral sesamoid bone superimposed on a horse?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6D173-1A29-4DA7-A49D-A31A267B7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9981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Dorsolateral-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Palmaromedial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Lateromedial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Dorsomedial-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Palmarolateral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Dorsopalmar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view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C98D93-83C2-4919-98EB-90B446B156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6351" y="2404561"/>
            <a:ext cx="3282950" cy="37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69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0315C-CCB9-426D-9DB9-66CB5BAB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view allows the palmar surface of the navicular bone to be visualized on a horse?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7AEB60-418F-459C-BBC7-7B3D146782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3925" y="2691025"/>
            <a:ext cx="3697287" cy="289669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C5710-C173-4B93-A20D-48012A4F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Palmaroproximal-Dorsodistal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 (Caudal Tangential)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Lateromedial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Dorsoproximal-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Palmarodistal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 (Upright Pedal)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Dorsopalmar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87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0559-3C99-42DB-B895-FEB119F4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50" y="160923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not important to label fetlock radiographs with both left and right markers as well as front and rear markers on horses.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198C3-853F-45EB-B04F-E0BC13D2A1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 True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 False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517788-582C-4A3E-BEE2-06A3750B9E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9701" y="2460548"/>
            <a:ext cx="2590799" cy="40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02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3B7B-ECF0-42D6-A0D9-C9AE4D1C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true Lateromedial view of a horse: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EE244-74CC-4DC6-AE96-3C8FF9EA00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6750" y="2322512"/>
            <a:ext cx="3821112" cy="41218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D9F72-E161-488C-BBC3-126C913DE3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Displays the metacarpal condyles and superimposed sesamoids with a visible joint space.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the lateral sesamoid to be visualized without the medial sesamoid bone superimposed.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Allows the medial sesamoid to be visualized without the lateral sesamoid bone superimposed.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the sesamoids above the metacarpophalangeal joint space.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9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588C-1336-464D-A221-52D21660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32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would not cause an artifact on the finished radiograph?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7515BC-D5DD-4A11-A6A2-4189C17337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975" y="2503487"/>
            <a:ext cx="3301625" cy="36736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45301-FC6A-4783-91F2-38F6EB65A6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Horseshoes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Untrimmed/uncleaned hoof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in the sulcus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Modeling clay in the sulcus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8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209A-F882-457B-A7BF-0A7A7B4E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25" y="160923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view allows a clear view of the Dorsolateral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Palmaromedial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surfaces of the carpal bones on a horse?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32C5AA-FC17-44A0-94DA-6FB2E2CF2E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0027" y="2352675"/>
            <a:ext cx="2568319" cy="41735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641D0-7340-48EF-9497-4C3A5B2AC7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Dorsolateral-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Palmaromedial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Flexed Lateromedial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Lateromedial view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Dorsomedial-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Palmarolateral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oblique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28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600B-FAD6-40F6-9E79-E21960AC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would you describe the caudal aspect of the right rear limb of a horse’s foot?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135B0E-B9BB-44F3-855C-786D42E8F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0626" y="2635251"/>
            <a:ext cx="3225800" cy="3225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6719B-EAB9-4FFB-8855-55834C4286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Rostral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5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4D15-9F9F-417C-8533-1746FE99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8186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two views are made when radiographing the thorax?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B590B2-B194-46E7-B538-088E7421AE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9855" y="2222500"/>
            <a:ext cx="4623364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36A06-1BAD-4257-B8A6-15448972C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8634" y="2222287"/>
            <a:ext cx="4623364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Mediolateral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Ventrodorsal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Craniocaudal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5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AF44-9991-487E-9A99-E30DD9CA5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 and Screen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93F9E-E7B2-4C2F-B011-143EC202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9C88-ECD5-4369-B254-1F9AD684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1234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film latitude?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B08803-6D99-42A9-BC1B-999BBFCA63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750864"/>
            <a:ext cx="3540125" cy="2665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C6771-3A20-4D34-A2CF-666066D636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film's ability to be displayed.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film's ability to produce many shades of gray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film's size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film's speed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73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B8FB-099F-4035-8B44-87A9072E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5806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gelatin that suspends the silver halide crystals in the emulsion liquefies in warm temperatures. Why is this important?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67404-AD49-4A8C-848E-090F9AD099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allows the processing chemistry to interact with all the suspended silver halide crystals in the emulsion.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allows the silver halide crystals to be exposed to the x-ray energies.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allows the emulsion to be removed from the film.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keeps the processing chemistry from damaging the silver halide crystals.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7802C-981A-4942-91EB-64711C6AEFF6}"/>
              </a:ext>
            </a:extLst>
          </p:cNvPr>
          <p:cNvSpPr txBox="1"/>
          <p:nvPr/>
        </p:nvSpPr>
        <p:spPr>
          <a:xfrm>
            <a:off x="1092200" y="5630219"/>
            <a:ext cx="3667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://www.thefoodgeek.com/blog/soylent-gelati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CC9EC0-82AB-4BBA-B547-843BD9CBFD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09203" y="2868614"/>
            <a:ext cx="4496832" cy="29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19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31E3-FEBC-48CA-8869-51F2F99B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0663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should film be stored?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293E16-0A06-4FDB-9B02-5EF8F56EAD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3908" y="2520275"/>
            <a:ext cx="4135159" cy="30427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19AC1-CAC6-496A-BEF1-5A5DC862F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cool dry place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place with low humidity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the boxes end on and not flat on their sides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of the above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None of the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01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F16-1F41-4DD4-A00D-D501E297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8" y="1584112"/>
            <a:ext cx="11963023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the silver halide crystals are exposed to electromagnetic radiation they become susceptible to chemical change. What is the image called at this time?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04123-2295-41DC-BCCB-3FBB817ADA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599066"/>
            <a:ext cx="4764087" cy="296916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6F7D-ADFC-48F0-9C2F-6487DA5AF8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Radiograph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want to be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latent image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97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CD28-DED0-4B92-AC66-78194FEB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6187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kind of artifact is caused from periodically removing the film from the developer tank to see if it has enough radiographic density?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B34B6-D4D8-482D-A032-868B496A1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1150" y="2377282"/>
            <a:ext cx="2466975" cy="18478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B68D7-A055-4CEE-8340-50851A21B9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emulsion slippage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periodic development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development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 development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20CB4-CE80-4997-A78C-1F192A28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0" y="2377283"/>
            <a:ext cx="2466976" cy="1850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16F99-9CFD-4EA5-81BB-04BA29B3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49" y="4562475"/>
            <a:ext cx="2466975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628B3-4C15-49CC-805E-C6D509457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700" y="456247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13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359E-BE20-48E7-B305-9B3C440D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do scratches usually occur?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695A63-7637-4131-80D5-7FE8D2EFD3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8726" y="2546350"/>
            <a:ext cx="3282950" cy="35098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0AF35-F126-4220-9F3C-07AADD89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4266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processing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processing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processing when it is dry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film box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35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866D-B6D3-4BB1-BC7B-DDEFBE9C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7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does poor film-screen contact decrease the detail in that area?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B16DB-7F79-4983-9F89-6DFA7830C0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8675" y="2482826"/>
            <a:ext cx="4106862" cy="33782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500B7-292A-4962-A4AE-2F8C7618D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1886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should have been increased.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decrease distance between the film and screen does not allow the light from the intensifying screen to diverge before hitting the film.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increased distance between the film and screen allows the light from the intensifying screen to diverge before hitting the film.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film-screen contact increases the detail of the image.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32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F6382-7CEE-4520-AD55-355ED9A0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the developer affect the silver halide crystals in the films emulsion?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B3973-DDB1-4115-B14A-2CAB37817E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4786" y="2627149"/>
            <a:ext cx="3869289" cy="31956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90D58-8069-43E4-96C1-A8BC1F83D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0933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causes the silver halide crystals to fluoresce.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changes the sensitized silver halide crystals into black metallic silver.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changes the unsensitized silver halide crystals into black metallic silver.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changes all the silver halide crystals into black metallic silver.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61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9172-E6B1-4A49-AE7D-27D67EAA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77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wash a film completely after fixing?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2BCFA-C7F6-4480-A6E5-2FB6A65EEF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6750" y="3015636"/>
            <a:ext cx="4611687" cy="24406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7E353-E05F-4C9C-B577-D67748853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902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fixer remaining on the film will oxidize over time and turn brown.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developer remaining on the film will oxidize and turn brown over time.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fixer remaining on the film will solidify over time.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none of the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1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2D20-E0BD-435E-A345-6C26C941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0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your landmarks be when radiographing the metatarsus?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00D328-15A8-4AA6-B47C-5FDBD43131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5961" y="2333426"/>
            <a:ext cx="4151313" cy="36323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33B1A-B600-4ADB-B28F-3016C53E32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Hock to the digits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Carpus to the digits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Hock to the stifle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None of the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0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746B-6C59-4180-9E58-662995E3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5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be caused from leaving a film in the wash water too long?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D8E4AF-F24E-4026-BF3E-6B3C844BA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51" y="3165474"/>
            <a:ext cx="4197350" cy="28289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FD00E-FB6B-44DE-B95E-27C29B1F4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 films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emulsion slippage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 spots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fogged film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488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79BF-AF31-4BA5-96F0-7EABEE26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00" y="165686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will a radiograph look that has been processed in chemicals that are colder than the manufacturer recommends?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F3407D-50B5-4E46-8E47-992ED68C4F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8150" y="2627313"/>
            <a:ext cx="5184775" cy="345651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7898A-0552-471A-8554-57DB602D3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3791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radiographic density and decreased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gray appearance, gray swirly background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brownish color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 dark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29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8232-6B51-42F4-A710-65E9DB22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5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a radiograph that has been fogged look like?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43EFDB-F1AA-4C65-8557-07A2979036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7225" y="2540713"/>
            <a:ext cx="4183062" cy="30654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E123C-E9A2-4288-A60A-AE1FA9E67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will be swirly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white spots in the background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gray appearance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fine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67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C5A9-0CED-4466-A7A7-08DEF578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50" y="1737062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 has been in the developer. What happens to the film when it is placed in the fixer?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851DF4-4F34-4BFF-9C58-44A0EE16B4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5350" y="2659170"/>
            <a:ext cx="3897312" cy="29826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8A91B-A943-48A8-8B77-58FBC68CF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fixer changes the sensitized silver halide crystals into black metallic silver.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fixer removes all the remaining silver halide crystals.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fixer changes all the desensitized silver halide crystals into black metallic silver.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fixer turns the film different colors.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18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4999F-D7D8-49D6-BE16-6E2F11A4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Rough handling of the film can cause: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98109-AB18-466E-A8D9-FD10225F1F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702698"/>
            <a:ext cx="4225925" cy="32813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0FDB4-34F8-43BB-82E0-51054A7AA6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overall gray appearance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crescents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 films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53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C22F-B73D-47C8-B62D-EEF694A1B7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/>
              <a:t>PPE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90D3C-9F83-4113-8D10-E3A376AAB2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918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1DBF-A459-45AC-95E0-DE95819B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50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gloves should be worn to protect the hands from primary beam exposure.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F97D5-91FF-485C-B82D-AB2AB9DC37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7650" y="2988486"/>
            <a:ext cx="3835023" cy="287256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F5FBA-7F6B-4960-8DB0-F0492426D9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True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231226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AADE-3E6F-4BAC-9084-DB9E3212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00" y="16282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cumulative effects of radiation cause damage to the body within the lifetime of the individual?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85638-5C41-40FE-9C04-A13EF7F819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7425" y="2436812"/>
            <a:ext cx="4848225" cy="32099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5BE9D-7549-4A8C-9F08-D7A994906D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 effects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carcinogenic effects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stomotomatic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somatic effects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020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1F73-87A1-40E8-825D-C9579BFF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50" y="15901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good idea to drape the lead gloves over your hands instead of wearing them when dealing with difficult patients.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AD472-E081-45DD-A9C2-B438ACADCA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2975" y="2784474"/>
            <a:ext cx="4111625" cy="28220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88696-E6AB-411D-B35B-46682DCCEA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True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4144619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23B3-FC26-4E87-80F7-8A1C5991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gowns and gloves should be radiographed to check for: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E1CAB9-61E0-4CAB-AFD0-2C64311BDF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2408237"/>
            <a:ext cx="3402012" cy="26179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C1CC9-D004-4B86-B920-7754988C0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 lead thickness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damage to the vinyl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to see if the seams have been torn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cracks in the lead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9177F-D9D8-4200-B1C4-CF7A36E3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75" y="4321554"/>
            <a:ext cx="2571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8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2C6A-BBB8-40E0-8F6C-91823AA9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the landmarks be when radiographing the stifle?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1C2486-4EB5-4118-875B-FD988A050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2686" y="2785281"/>
            <a:ext cx="4618302" cy="30757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243DE-A50D-444F-829C-0E1D59995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6616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pelvis to the digits, centering on the joint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coxofemoral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joint to the hock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 femur to metatarsus, centering close to the joint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 femur to mid tibia, centering on the joint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47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F03D-8C97-45E3-B4BB-C196764D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gloves and aprons should contain at least: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D5263F-9599-432E-8B28-B06455B199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075" y="2989330"/>
            <a:ext cx="3687762" cy="23408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FB5C7-BBAF-4320-93BE-6279EA227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705" y="2222287"/>
            <a:ext cx="5194583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.05 mm lead equivalent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.5 mm lead equivalent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.65 mm lead equivalent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mm lead equivalent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230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E3204-124D-40F6-A9A5-FF2776E5D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775" y="13330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the maximum permissible dose;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8CB5D-AA9A-4140-9842-DF5EDC5D91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2427" y="3055937"/>
            <a:ext cx="4077910" cy="21441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91BEE-4651-4B89-BB0A-04989DD302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 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mREM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REM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REM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.5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mREM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72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7B54-0CA3-4033-94A7-361FA700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should the film badge be worn at the collar level?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D7383-F409-44E9-A3B1-8DC0659376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6050" y="3093931"/>
            <a:ext cx="2409825" cy="18954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DB57D-7DEC-435C-AE3D-5EE462B1E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3791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primary beam exposure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exposure to the thyroid and lenses of the eyes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radiation collected in the room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scatter radiation that bounces off the 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822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2397-697E-4516-8A6C-70CCD984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6378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terminology would be used when trying to keep exposure as low as reasonably achievable.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BC0C0-6452-4347-92D3-162480020C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C3691-40BF-4783-8C4C-3330B08777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MRLM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622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E1C3-059F-46C7-83D4-C1C5D139B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question group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CBABB-0795-4359-8530-3518718DC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708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0BAB-A6D1-4D51-A08C-E6FEDF2E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00" y="11806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 fogging (increases/decreases) the radiographic contrast?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5F51D1-7881-4734-B98C-3F862E27BC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5500" y="3429000"/>
            <a:ext cx="4391025" cy="10382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676E-C340-4850-BCED-ED179AF60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radiographic contrast by decrease differences in densities between two adjacent shadows.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radiographic contrast by decrease differences in densities between two adjacent shadows.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422B-E677-4FE4-B1F9-ABFC5AA2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90438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 radiographic density.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963782-9005-4F0B-98BC-F8671284B9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600324"/>
            <a:ext cx="3630612" cy="339587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E0A2A-E301-41DE-AEE4-1DD2A345F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1886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greys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 of blackness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 not parallel to the film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 of whiteness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13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4F3AA-B0F6-41E9-B583-8DBEEE6E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125" y="134253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blurring at the tissue interfaces can be caused by: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E177D4-4900-4C95-8A32-1E32E6322E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574" y="3374536"/>
            <a:ext cx="5491456" cy="18446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1C256-0929-4621-8640-58F160F70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1886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false narrowing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radiographic density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penumbra effect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scale of contrast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150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3B71-40B9-4270-9E6C-0289FCD4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1044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 the scale of contrast?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A2C79-5548-4C22-995C-DCD51446C1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5662" y="3151187"/>
            <a:ext cx="2571750" cy="17811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DDBFA-4654-4DF2-80A2-4300EDAB4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long scale of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decreased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long scale of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short scale of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effect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769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00AE-0442-41EC-8E08-FCE87187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9139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 the scale of contrast?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017D9-B949-484D-A9D0-80986E4AA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5662" y="3151187"/>
            <a:ext cx="2571750" cy="17811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D5EED-5998-412B-9483-88A24591E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6004585" cy="3638764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long scale of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long scale of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short scale of contrast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effect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17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0D68-F60B-4DE0-9FF7-6114829E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landmarks for a radiograph of the radius and ulna?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5D0C12-AC27-4B5D-B696-92B120BED0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0582" y="2222287"/>
            <a:ext cx="2224725" cy="43414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6583F-2B46-4468-90C5-8261823279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carpus to shoulder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carpus to elbow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hock to stifle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shoulder to stifle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11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FC8A-AAEA-48AF-AC06-27886144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Changing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affect the (quality/quantity) of the x-rays generated?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41836-FC43-4293-A54F-3E7CEA1A27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63700" y="2632075"/>
            <a:ext cx="2790825" cy="304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62408-F2E1-4743-8608-C8924778B1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B403C-51E9-470F-A8A9-3FDA45BB637B}"/>
              </a:ext>
            </a:extLst>
          </p:cNvPr>
          <p:cNvSpPr txBox="1"/>
          <p:nvPr/>
        </p:nvSpPr>
        <p:spPr>
          <a:xfrm>
            <a:off x="1663700" y="5680075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rofslusos.blogspot.com/2017/08/a-polemica-dos-horarios-incompleto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223275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9A01-C84A-496C-A10E-97D99E7F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325" y="1609238"/>
            <a:ext cx="10571998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exposure made with 15:1 ratio grid would require a higher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than an exposure made with a 8:1 radio grid.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287948-CC71-45C5-95CF-D7DBADE6D8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89371" y="2459038"/>
            <a:ext cx="2072832" cy="3638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E37B7-012D-438E-918F-4F0A46B242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UcPeriod"/>
            </a:pPr>
            <a:r>
              <a:rPr lang="en-US" sz="3200" dirty="0"/>
              <a:t> True</a:t>
            </a:r>
          </a:p>
          <a:p>
            <a:pPr>
              <a:buFont typeface="+mj-lt"/>
              <a:buAutoNum type="alphaUcPeriod"/>
            </a:pPr>
            <a:r>
              <a:rPr lang="en-US" sz="3200" dirty="0"/>
              <a:t> False</a:t>
            </a:r>
          </a:p>
        </p:txBody>
      </p:sp>
    </p:spTree>
    <p:extLst>
      <p:ext uri="{BB962C8B-B14F-4D97-AF65-F5344CB8AC3E}">
        <p14:creationId xmlns:p14="http://schemas.microsoft.com/office/powerpoint/2010/main" val="2742050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B4E-6334-423B-AEFA-7D123FED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up the latent image?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3E71D3-C69C-4E71-A1D8-E87873E79E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6382" y="2222500"/>
            <a:ext cx="3550311" cy="36385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E533-68D1-4068-AD3A-55E232569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9981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Sensitized silver halide crystals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 of Rare Earth screen plus KVP setting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321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4D23-146C-4EE4-BC2C-49669292F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1251836"/>
            <a:ext cx="11953875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 radiograph was taken first at 10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100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 second was taken at 12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50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will the second radiograph have an increased, decreased, or the same radiographic density as the first?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19E65-58AC-4D7B-B682-F58B4B1B33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70301" y="3096813"/>
            <a:ext cx="2682472" cy="188992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E53D-5302-4C47-AFAF-D1C218908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22286"/>
            <a:ext cx="5194583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114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44D1-8838-4028-A7BE-4CEFD82C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104413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purpose of a moving grid?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9622F1-7523-4F81-ADF1-D5133631A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000" y="2618907"/>
            <a:ext cx="3754062" cy="324214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F6A9A-D4EC-429F-BF35-6742C477D7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gridlines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erase gridlines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divide and conquer</a:t>
            </a:r>
          </a:p>
        </p:txBody>
      </p:sp>
    </p:spTree>
    <p:extLst>
      <p:ext uri="{BB962C8B-B14F-4D97-AF65-F5344CB8AC3E}">
        <p14:creationId xmlns:p14="http://schemas.microsoft.com/office/powerpoint/2010/main" val="32418919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2FF1-F333-41AC-AB75-20AFE0FE2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32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to the x-ray tube if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both set too high?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E01232-3CB1-4EC6-9216-1C3DC151B8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0575" y="2793999"/>
            <a:ext cx="3883025" cy="290852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D958C-0DB0-4570-97EF-C809F60CB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09335" cy="3638764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 envelope shatters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Tube overload, causing too much heat which causes a crack in the anode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Tube saturation, causing too many electrons to scatter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537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EA02-5274-4FC9-8D5A-C6D51CC8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4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the different parts of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Xray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Tube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5B206-479E-4717-B7F1-75FBFA46AE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BC878-BB11-4BBE-98DE-12FC91A1B6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A.</a:t>
            </a:r>
          </a:p>
          <a:p>
            <a:r>
              <a:rPr lang="en-US" dirty="0"/>
              <a:t>B.</a:t>
            </a:r>
          </a:p>
          <a:p>
            <a:r>
              <a:rPr lang="en-US" dirty="0"/>
              <a:t>C.</a:t>
            </a:r>
          </a:p>
          <a:p>
            <a:r>
              <a:rPr lang="en-US" dirty="0"/>
              <a:t>D.</a:t>
            </a:r>
          </a:p>
          <a:p>
            <a:r>
              <a:rPr lang="en-US" dirty="0"/>
              <a:t>E.</a:t>
            </a:r>
          </a:p>
          <a:p>
            <a:r>
              <a:rPr lang="en-US" dirty="0"/>
              <a:t>F.</a:t>
            </a:r>
          </a:p>
          <a:p>
            <a:r>
              <a:rPr lang="en-US" dirty="0"/>
              <a:t>G.</a:t>
            </a:r>
          </a:p>
          <a:p>
            <a:r>
              <a:rPr lang="en-US" dirty="0"/>
              <a:t>H.</a:t>
            </a:r>
          </a:p>
          <a:p>
            <a:r>
              <a:rPr lang="en-US" dirty="0"/>
              <a:t>I.</a:t>
            </a:r>
          </a:p>
          <a:p>
            <a:r>
              <a:rPr lang="en-US" dirty="0"/>
              <a:t>J.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6D9B9-456E-48DE-A209-36E3C5C198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" y="2222286"/>
            <a:ext cx="5194583" cy="3638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698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BC16D-5B1B-4838-B04D-4904DA82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904388"/>
            <a:ext cx="10571998" cy="97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the different parts of the X-ray Tube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06458E-6D36-4F28-B487-590131EADD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2609" y="2222287"/>
            <a:ext cx="5365634" cy="36387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4C4EB-B235-44DA-A1A7-123FB49343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Glass Envelope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Metal Housing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Rotating Anode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Accelerating Electrons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Anode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 Cathode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Tungsten Target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H. Filament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Focusing cup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Beryllium Window or Primary Beam</a:t>
            </a:r>
          </a:p>
        </p:txBody>
      </p:sp>
    </p:spTree>
    <p:extLst>
      <p:ext uri="{BB962C8B-B14F-4D97-AF65-F5344CB8AC3E}">
        <p14:creationId xmlns:p14="http://schemas.microsoft.com/office/powerpoint/2010/main" val="19606039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5489-D291-4B1D-A926-16D8A0CD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67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Utilizing correct directional and anatomical terminology identify the view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04927C-DEA9-4A18-B92C-261C65EB0D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7570" y="2222287"/>
            <a:ext cx="3249716" cy="42905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5C189-0C59-4583-A7C5-82E22896A6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54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00509-C0B0-47B7-874D-37371198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113938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Utilizing correct directional and anatomical terminology identify the view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26264-43E7-44E2-902A-19475A7E3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5325" y="2222287"/>
            <a:ext cx="3172440" cy="41885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85FE5-BD99-4FD0-BCD5-20484A1753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Ventrodorsal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Abdomen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9029F-5ABF-4379-AD8F-0D1604A4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radiographing the thorax, the exposure should be made at peak: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5D5AC-CAF8-48FC-9FBD-73C1F717E6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1512" y="2484437"/>
            <a:ext cx="3638764" cy="36387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0DD0F-FC47-4315-A363-CF392D1E48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Expiration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does not matter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708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E169-D2AD-4FC1-8987-BE3074C8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450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labeled anatomical structures.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DD5471-D003-4EE5-B56B-EE2DD9FD6F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6569" y="2271408"/>
            <a:ext cx="3014334" cy="39797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E70D8-E796-4214-81EB-19DF124CDB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____________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AAEA1-18C0-4AFC-96F9-000280F2DC1A}"/>
              </a:ext>
            </a:extLst>
          </p:cNvPr>
          <p:cNvSpPr txBox="1"/>
          <p:nvPr/>
        </p:nvSpPr>
        <p:spPr>
          <a:xfrm>
            <a:off x="2243579" y="2592370"/>
            <a:ext cx="405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05ED8-A154-4B0F-A03C-DC7EE67FDD3D}"/>
              </a:ext>
            </a:extLst>
          </p:cNvPr>
          <p:cNvSpPr txBox="1"/>
          <p:nvPr/>
        </p:nvSpPr>
        <p:spPr>
          <a:xfrm>
            <a:off x="3355942" y="2776225"/>
            <a:ext cx="63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1D254-9939-4C1B-BAD7-88D44FD21844}"/>
              </a:ext>
            </a:extLst>
          </p:cNvPr>
          <p:cNvSpPr txBox="1"/>
          <p:nvPr/>
        </p:nvSpPr>
        <p:spPr>
          <a:xfrm>
            <a:off x="3905694" y="3369667"/>
            <a:ext cx="82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9B209-25F4-4E6A-A07A-286491E7AEE0}"/>
              </a:ext>
            </a:extLst>
          </p:cNvPr>
          <p:cNvSpPr txBox="1"/>
          <p:nvPr/>
        </p:nvSpPr>
        <p:spPr>
          <a:xfrm>
            <a:off x="2130457" y="4160169"/>
            <a:ext cx="82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533D0-E583-4FB1-A72B-298E10E9DF39}"/>
              </a:ext>
            </a:extLst>
          </p:cNvPr>
          <p:cNvSpPr txBox="1"/>
          <p:nvPr/>
        </p:nvSpPr>
        <p:spPr>
          <a:xfrm>
            <a:off x="3583756" y="4892481"/>
            <a:ext cx="82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767460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2480-A33F-4D01-BCC9-8DA523A4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683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labeled anatomical structures.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8D8F6B-A10A-42B0-9FD2-8CA77D2C87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0909" y="2222288"/>
            <a:ext cx="2756044" cy="36387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24BF4-E78B-4B96-B1F9-CCFBC9524C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14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Liver</a:t>
            </a:r>
          </a:p>
          <a:p>
            <a:pPr marL="1714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Stomach</a:t>
            </a:r>
          </a:p>
          <a:p>
            <a:pPr marL="1714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Spleen</a:t>
            </a:r>
          </a:p>
          <a:p>
            <a:pPr marL="1714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Small intestine</a:t>
            </a:r>
          </a:p>
          <a:p>
            <a:pPr marL="1714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Colon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9963F-1BCB-4D3A-8B53-DB176C45F641}"/>
              </a:ext>
            </a:extLst>
          </p:cNvPr>
          <p:cNvSpPr txBox="1"/>
          <p:nvPr/>
        </p:nvSpPr>
        <p:spPr>
          <a:xfrm>
            <a:off x="2111605" y="2451282"/>
            <a:ext cx="71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CECAD-61CF-441C-A32E-4DE9CFBE34D2}"/>
              </a:ext>
            </a:extLst>
          </p:cNvPr>
          <p:cNvSpPr txBox="1"/>
          <p:nvPr/>
        </p:nvSpPr>
        <p:spPr>
          <a:xfrm>
            <a:off x="3159512" y="2743669"/>
            <a:ext cx="79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CC7D0-7D0B-496D-82C6-E39EA35DD265}"/>
              </a:ext>
            </a:extLst>
          </p:cNvPr>
          <p:cNvSpPr txBox="1"/>
          <p:nvPr/>
        </p:nvSpPr>
        <p:spPr>
          <a:xfrm>
            <a:off x="3575995" y="3191002"/>
            <a:ext cx="876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A952C-F251-477E-BA17-1949FB3E8074}"/>
              </a:ext>
            </a:extLst>
          </p:cNvPr>
          <p:cNvSpPr txBox="1"/>
          <p:nvPr/>
        </p:nvSpPr>
        <p:spPr>
          <a:xfrm>
            <a:off x="2083325" y="4079222"/>
            <a:ext cx="74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9BDA6-81D2-4836-8256-2ED1834C500F}"/>
              </a:ext>
            </a:extLst>
          </p:cNvPr>
          <p:cNvSpPr txBox="1"/>
          <p:nvPr/>
        </p:nvSpPr>
        <p:spPr>
          <a:xfrm>
            <a:off x="3389875" y="4691604"/>
            <a:ext cx="56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9083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F63-14D0-4786-A3BE-9CFC7CFB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616112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radiographic view in the image below using correct directional and anatomical terminology.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4F0332-418B-49E2-A7F3-092E7B4FCB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000" y="2222287"/>
            <a:ext cx="4402317" cy="419503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58DDB0-2260-4646-B4AE-B5B819C815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0791" y="2452164"/>
            <a:ext cx="3638550" cy="3638550"/>
          </a:xfrm>
        </p:spPr>
      </p:pic>
    </p:spTree>
    <p:extLst>
      <p:ext uri="{BB962C8B-B14F-4D97-AF65-F5344CB8AC3E}">
        <p14:creationId xmlns:p14="http://schemas.microsoft.com/office/powerpoint/2010/main" val="31566253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F63-14D0-4786-A3BE-9CFC7CFB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1616112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radiographic view in the image below using correct directional and anatomical terminology.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4F0332-418B-49E2-A7F3-092E7B4FCB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000" y="2222287"/>
            <a:ext cx="4402317" cy="41950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D3062-44AD-4433-BF48-9BC7BC9D7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26028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Dorsoplantar tarsus/hock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76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4874-945C-4480-9863-E716377F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779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following contrast study.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3EB064-4CB7-420F-A15D-83BB87CD37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377" y="2222287"/>
            <a:ext cx="3450962" cy="43137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2C036-179B-49BB-BFB2-591EEA44A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926028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 Contrast Cystography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Gastrointestinal Series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Excretory Urography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Myelography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837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22F2-FFF5-4A8A-854D-14E23BDC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65" y="1251837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dental arcade being isolated in this image.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EE8AA-DDEE-4A35-927D-B89C7EEB44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8536" y="2285489"/>
            <a:ext cx="3912829" cy="42742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E55F4-F171-451D-A9AF-6F2CAC41C7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 maxilla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maxilla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mandible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 mandible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784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A2A8-4C8B-4177-B5E1-BE22E4BD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50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following radiographic view.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2A8DDE-641A-46FC-B711-A702E9F8D1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485" y="2829249"/>
            <a:ext cx="5200562" cy="274899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A2D0F-FCED-4F92-9E7A-AD89345E9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2222287"/>
            <a:ext cx="5998590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Dorsopalmar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view of the metacarpus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Lateromedial view of the metacarpophalangeal joint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Dorsopalmar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view of the metacarpophalangeal joint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Dorsoplantar view of the tarsal joint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368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759B-24D5-4A28-94A2-FF3E39B9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Radiolucent appears black on a radiograph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90919-10E7-4428-9701-FF66A14F6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8712" y="3429000"/>
            <a:ext cx="4181177" cy="25749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0263-9E52-423E-86DD-EDF6B3B2B0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True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False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76C3C-210B-4231-ACD2-6A4F99652F90}"/>
              </a:ext>
            </a:extLst>
          </p:cNvPr>
          <p:cNvSpPr txBox="1"/>
          <p:nvPr/>
        </p:nvSpPr>
        <p:spPr>
          <a:xfrm>
            <a:off x="1495425" y="4811396"/>
            <a:ext cx="316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pngall.com/true-and-false-p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369642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CAC2-8995-4869-B70A-9DD1DE3C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6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Abdominal radiographs are exposed during: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0FB769-64C7-46B0-8CF2-BEA524056F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8700" y="2689848"/>
            <a:ext cx="3944937" cy="32874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755E2-1A78-420E-8A4A-4CE6251C4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897748" cy="363876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Expiration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half way between inspiration and expiration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matter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58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2438-BB20-48EE-A700-EE7C3AEE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996949"/>
            <a:ext cx="10571998" cy="97045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landmarks for the abdomen?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A221B-1A95-4DEB-ABBF-F3D415EEA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Cranial-?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Center-?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Caudal?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D749C1-D85B-461D-A23E-00128E81D5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9287" y="2774949"/>
            <a:ext cx="4579938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19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2F4A21B-80B9-40F1-8308-E0B7F0FE0B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051B7F-F45F-4FBB-974B-85B568B21B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E96646-423E-4354-94C2-1A28227BF075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71af3243-3dd4-4a8d-8c0d-dd76da1f02a5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Quotable design</Template>
  <TotalTime>0</TotalTime>
  <Words>3106</Words>
  <Application>Microsoft Office PowerPoint</Application>
  <PresentationFormat>Widescreen</PresentationFormat>
  <Paragraphs>508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4" baseType="lpstr">
      <vt:lpstr>Calibri</vt:lpstr>
      <vt:lpstr>Century Gothic</vt:lpstr>
      <vt:lpstr>Segoe UI Emoji</vt:lpstr>
      <vt:lpstr>Wingdings 2</vt:lpstr>
      <vt:lpstr>Quotable</vt:lpstr>
      <vt:lpstr>VTNE Review</vt:lpstr>
      <vt:lpstr>Ashli Selke RVT, CVT</vt:lpstr>
      <vt:lpstr>What are the landmarks for thorax radiographs? matching </vt:lpstr>
      <vt:lpstr>What are the landmarks for thorax radiographs? matching </vt:lpstr>
      <vt:lpstr>What two views are made when radiographing the thorax? </vt:lpstr>
      <vt:lpstr>What would your landmarks be when radiographing the metatarsus? </vt:lpstr>
      <vt:lpstr>What would the landmarks be when radiographing the stifle? </vt:lpstr>
      <vt:lpstr>What are the landmarks for a radiograph of the radius and ulna? </vt:lpstr>
      <vt:lpstr>When radiographing the thorax, the exposure should be made at peak: </vt:lpstr>
      <vt:lpstr>What would your landmarks be when radiographing the femur? </vt:lpstr>
      <vt:lpstr>What landmarks would you use when radiographing the humerus? </vt:lpstr>
      <vt:lpstr>The veterinarian has made a lateral projection of the shoulder. What other view should you do to complete the study? </vt:lpstr>
      <vt:lpstr>Before pushing the exposure button, you must make sure that____________? </vt:lpstr>
      <vt:lpstr>The main principle of PennHip is to:  </vt:lpstr>
      <vt:lpstr>DXI general question group</vt:lpstr>
      <vt:lpstr>______________ is defined as the amount of time it takes the radioisotope to spontaneously/randomly decay.  </vt:lpstr>
      <vt:lpstr>The isotope that is most highly attracted to bone is:  </vt:lpstr>
      <vt:lpstr>X-rays are generated when fast-moving                   collide with any form of matter. </vt:lpstr>
      <vt:lpstr>What is used to produce the high voltage necessary on the anode side when accelerating electrons from the cathode to the anode? </vt:lpstr>
      <vt:lpstr>A focal film distance of how many inches is adequate to minimize the penumbra effect? </vt:lpstr>
      <vt:lpstr>                            Occurs when an object is not parallel to the recording surface. </vt:lpstr>
      <vt:lpstr>MRI question group </vt:lpstr>
      <vt:lpstr>What part of the MRI machine is considered the most dangerous to anyone walking into the room?  </vt:lpstr>
      <vt:lpstr>What happens to atoms when they are placed in a magnet?  </vt:lpstr>
      <vt:lpstr>For which atoms are MRI radio frequencies tuned to in order to create images?  </vt:lpstr>
      <vt:lpstr>Contrast agents are most often used in CT for head, chest, abdominal and pelvic exams. </vt:lpstr>
      <vt:lpstr>Radiology question group </vt:lpstr>
      <vt:lpstr>When radiographing the cervical vertebra, the area must be padded correctly to prevent what type of distortion? </vt:lpstr>
      <vt:lpstr>What does OFA stand for? </vt:lpstr>
      <vt:lpstr>What two views are standard for a skull series? </vt:lpstr>
      <vt:lpstr>When looking at the finished radiograph, what criteria is used to show proper positioning for OFA? There may be more than one answer. </vt:lpstr>
      <vt:lpstr>Where do you measure for the kVp setting when radiographing the ventrodorsal thoracic vertebra? </vt:lpstr>
      <vt:lpstr>What is the cranial landmark for a ventrodorsal view of the pelvis that will be sent for OFA certification? </vt:lpstr>
      <vt:lpstr>When positioning for a frontal 90 degrees view of the skull, what area will be isolated? </vt:lpstr>
      <vt:lpstr>Ultrasound question group </vt:lpstr>
      <vt:lpstr>During the recording of an abdominal ultrasound image, which side of the monitor should the cranial quadrant be displayed on a sagittal view?  </vt:lpstr>
      <vt:lpstr>How does the waveform of ultrasound compare to audible sound? </vt:lpstr>
      <vt:lpstr>What frequency of sound does ultrasound utilize? </vt:lpstr>
      <vt:lpstr>Horse talk😊 </vt:lpstr>
      <vt:lpstr>What is the importance of elevating the contralateral limb of a horse when radiographing the distal phalanx?</vt:lpstr>
      <vt:lpstr>For a Dorsoproximal-Palmarodistal oblique view (Upright pedal) of a horse you want to center the primary beam over the distal phalanx. </vt:lpstr>
      <vt:lpstr>What is the purpose of angling the beam 20 degrees when radiographing the metacarpophalangeal joint for a Dorsopalmar view of a horse? </vt:lpstr>
      <vt:lpstr>Which view allows the medial sesamoid to be visualized without the lateral sesamoid bone superimposed on a horse? </vt:lpstr>
      <vt:lpstr>Which view allows the palmar surface of the navicular bone to be visualized on a horse? </vt:lpstr>
      <vt:lpstr>It is not important to label fetlock radiographs with both left and right markers as well as front and rear markers on horses. </vt:lpstr>
      <vt:lpstr>A true Lateromedial view of a horse: </vt:lpstr>
      <vt:lpstr>Which of the following would not cause an artifact on the finished radiograph? </vt:lpstr>
      <vt:lpstr>Which view allows a clear view of the Dorsolateral and Palmaromedial surfaces of the carpal bones on a horse? </vt:lpstr>
      <vt:lpstr>How would you describe the caudal aspect of the right rear limb of a horse’s foot? </vt:lpstr>
      <vt:lpstr>Film and Screen </vt:lpstr>
      <vt:lpstr>What is film latitude? </vt:lpstr>
      <vt:lpstr>The gelatin that suspends the silver halide crystals in the emulsion liquefies in warm temperatures. Why is this important? </vt:lpstr>
      <vt:lpstr>How should film be stored? </vt:lpstr>
      <vt:lpstr>When the silver halide crystals are exposed to electromagnetic radiation they become susceptible to chemical change. What is the image called at this time? </vt:lpstr>
      <vt:lpstr>What kind of artifact is caused from periodically removing the film from the developer tank to see if it has enough radiographic density? </vt:lpstr>
      <vt:lpstr>When do scratches usually occur? </vt:lpstr>
      <vt:lpstr>Why does poor film-screen contact decrease the detail in that area? </vt:lpstr>
      <vt:lpstr>How does the developer affect the silver halide crystals in the films emulsion? </vt:lpstr>
      <vt:lpstr>Why is it important to wash a film completely after fixing? </vt:lpstr>
      <vt:lpstr>What can be caused from leaving a film in the wash water too long? </vt:lpstr>
      <vt:lpstr>How will a radiograph look that has been processed in chemicals that are colder than the manufacturer recommends? </vt:lpstr>
      <vt:lpstr>What does a radiograph that has been fogged look like? </vt:lpstr>
      <vt:lpstr>The film has been in the developer. What happens to the film when it is placed in the fixer? </vt:lpstr>
      <vt:lpstr>Rough handling of the film can cause: </vt:lpstr>
      <vt:lpstr>PPE</vt:lpstr>
      <vt:lpstr>Lead gloves should be worn to protect the hands from primary beam exposure. </vt:lpstr>
      <vt:lpstr>Which of the cumulative effects of radiation cause damage to the body within the lifetime of the individual? </vt:lpstr>
      <vt:lpstr>It is a good idea to drape the lead gloves over your hands instead of wearing them when dealing with difficult patients. </vt:lpstr>
      <vt:lpstr>Lead gowns and gloves should be radiographed to check for: </vt:lpstr>
      <vt:lpstr>Lead gloves and aprons should contain at least: </vt:lpstr>
      <vt:lpstr>Which of the following is the maximum permissible dose; </vt:lpstr>
      <vt:lpstr>Why should the film badge be worn at the collar level? </vt:lpstr>
      <vt:lpstr>Which terminology would be used when trying to keep exposure as low as reasonably achievable. </vt:lpstr>
      <vt:lpstr>mAs and Kvp question group </vt:lpstr>
      <vt:lpstr>Film fogging (increases/decreases) the radiographic contrast? </vt:lpstr>
      <vt:lpstr>Define radiographic density. </vt:lpstr>
      <vt:lpstr>A blurring at the tissue interfaces can be caused by: </vt:lpstr>
      <vt:lpstr>How does mAs effect the scale of contrast? </vt:lpstr>
      <vt:lpstr>How does kVp effect the scale of contrast? </vt:lpstr>
      <vt:lpstr>Changing the mAs will affect the (quality/quantity) of the x-rays generated? </vt:lpstr>
      <vt:lpstr>An exposure made with 15:1 ratio grid would require a higher mAs than an exposure made with a 8:1 radio grid. </vt:lpstr>
      <vt:lpstr>What makes up the latent image? </vt:lpstr>
      <vt:lpstr>If a radiograph was taken first at 10 mAs and 100 kVp, and a second was taken at 12 mAs and 50 kVp, will the second radiograph have an increased, decreased, or the same radiographic density as the first? </vt:lpstr>
      <vt:lpstr>What is the purpose of a moving grid? </vt:lpstr>
      <vt:lpstr>What happens to the x-ray tube if the mAs and kVp are both set too high? </vt:lpstr>
      <vt:lpstr>Name the different parts of the Xray Tube </vt:lpstr>
      <vt:lpstr>Name the different parts of the X-ray Tube </vt:lpstr>
      <vt:lpstr>Utilizing correct directional and anatomical terminology identify the view  </vt:lpstr>
      <vt:lpstr>Utilizing correct directional and anatomical terminology identify the view  </vt:lpstr>
      <vt:lpstr>Identify the labeled anatomical structures.  </vt:lpstr>
      <vt:lpstr>Identify the labeled anatomical structures.  </vt:lpstr>
      <vt:lpstr>Identify the radiographic view in the image below using correct directional and anatomical terminology.  </vt:lpstr>
      <vt:lpstr>Identify the radiographic view in the image below using correct directional and anatomical terminology.  </vt:lpstr>
      <vt:lpstr>Identify the following contrast study. </vt:lpstr>
      <vt:lpstr>Identify the dental arcade being isolated in this image. </vt:lpstr>
      <vt:lpstr>Identify the following radiographic view. </vt:lpstr>
      <vt:lpstr>Radiolucent appears black on a radiograph </vt:lpstr>
      <vt:lpstr>Abdominal radiographs are exposed during: </vt:lpstr>
      <vt:lpstr>What are the landmarks for the abdomen? </vt:lpstr>
      <vt:lpstr>What are the landmarks for the abdomen? </vt:lpstr>
      <vt:lpstr>Collimation allows for: (select all the correct answers) </vt:lpstr>
      <vt:lpstr>Match the following contrast studies with the appropriate organ system. </vt:lpstr>
      <vt:lpstr>Match one of the list below with the statements. </vt:lpstr>
      <vt:lpstr>List three ways to reduce exposure to radiation. </vt:lpstr>
      <vt:lpstr>List three ways to reduce exposure to radiation. </vt:lpstr>
      <vt:lpstr>Using the CALIPER acronym choose the thoracic radiograph of best diagnostic quality. </vt:lpstr>
      <vt:lpstr>Which radiograph is properly hung or presented? </vt:lpstr>
      <vt:lpstr>Choose the extremity radiograph that is properly hung or presented. 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2023-12-05T06:29:19Z</dcterms:created>
  <dcterms:modified xsi:type="dcterms:W3CDTF">2025-04-10T04:26:08Z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